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theme/themeOverride1.xml" ContentType="application/vnd.openxmlformats-officedocument.themeOverr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sldIdLst>
    <p:sldId id="259" r:id="rId2"/>
    <p:sldId id="257" r:id="rId3"/>
    <p:sldId id="260" r:id="rId4"/>
    <p:sldId id="258" r:id="rId5"/>
    <p:sldId id="261" r:id="rId6"/>
    <p:sldId id="262" r:id="rId7"/>
    <p:sldId id="263" r:id="rId8"/>
    <p:sldId id="264" r:id="rId9"/>
    <p:sldId id="276" r:id="rId10"/>
    <p:sldId id="265" r:id="rId11"/>
    <p:sldId id="266" r:id="rId12"/>
    <p:sldId id="267" r:id="rId13"/>
    <p:sldId id="277" r:id="rId14"/>
    <p:sldId id="274" r:id="rId15"/>
    <p:sldId id="280" r:id="rId16"/>
    <p:sldId id="278" r:id="rId17"/>
    <p:sldId id="279" r:id="rId18"/>
    <p:sldId id="285" r:id="rId19"/>
    <p:sldId id="286" r:id="rId20"/>
    <p:sldId id="268" r:id="rId21"/>
    <p:sldId id="287" r:id="rId22"/>
    <p:sldId id="291" r:id="rId23"/>
    <p:sldId id="288" r:id="rId24"/>
    <p:sldId id="289" r:id="rId25"/>
    <p:sldId id="275" r:id="rId26"/>
    <p:sldId id="270" r:id="rId27"/>
    <p:sldId id="290" r:id="rId28"/>
    <p:sldId id="272"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363636"/>
    <a:srgbClr val="242424"/>
    <a:srgbClr val="CCECFF"/>
    <a:srgbClr val="99CC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3511" autoAdjust="0"/>
    <p:restoredTop sz="85500" autoAdjust="0"/>
  </p:normalViewPr>
  <p:slideViewPr>
    <p:cSldViewPr>
      <p:cViewPr>
        <p:scale>
          <a:sx n="70" d="100"/>
          <a:sy n="70" d="100"/>
        </p:scale>
        <p:origin x="-1152" y="18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0BE173-01CF-4451-9FBB-38BB1B85549D}" type="datetimeFigureOut">
              <a:rPr lang="en-US" smtClean="0"/>
              <a:pPr/>
              <a:t>4/28/2009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88B269-90AB-402B-B670-5F2F30B4CF3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C88B269-90AB-402B-B670-5F2F30B4CF3F}"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D1A5A62-8A13-4D05-BFD2-55F8D978F9CE}" type="slidenum">
              <a:rPr lang="en-US" smtClean="0"/>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D1A5A62-8A13-4D05-BFD2-55F8D978F9CE}" type="slidenum">
              <a:rPr lang="en-US" smtClean="0"/>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D1A5A62-8A13-4D05-BFD2-55F8D978F9CE}" type="slidenum">
              <a:rPr lang="en-US" smtClean="0"/>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D1A5A62-8A13-4D05-BFD2-55F8D978F9CE}" type="slidenum">
              <a:rPr lang="en-US" smtClean="0"/>
              <a:pPr/>
              <a:t>13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D1A5A62-8A13-4D05-BFD2-55F8D978F9CE}" type="slidenum">
              <a:rPr lang="en-US" smtClean="0"/>
              <a:pPr/>
              <a:t>14</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D1A5A62-8A13-4D05-BFD2-55F8D978F9CE}" type="slidenum">
              <a:rPr lang="en-US" smtClean="0"/>
              <a:pPr/>
              <a:t>15</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D1A5A62-8A13-4D05-BFD2-55F8D978F9CE}" type="slidenum">
              <a:rPr lang="en-US" smtClean="0"/>
              <a:pPr/>
              <a:t>16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D1A5A62-8A13-4D05-BFD2-55F8D978F9CE}" type="slidenum">
              <a:rPr lang="en-US" smtClean="0"/>
              <a:pPr/>
              <a:t>17</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D1A5A62-8A13-4D05-BFD2-55F8D978F9CE}" type="slidenum">
              <a:rPr lang="en-US" smtClean="0"/>
              <a:pPr/>
              <a:t>18</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D1A5A62-8A13-4D05-BFD2-55F8D978F9CE}" type="slidenum">
              <a:rPr lang="en-US" smtClean="0"/>
              <a:pPr/>
              <a:t>19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D1A5A62-8A13-4D05-BFD2-55F8D978F9CE}" type="slidenum">
              <a:rPr lang="en-US" smtClean="0"/>
              <a:pPr/>
              <a:t>2</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dirty="0" smtClean="0"/>
              <a:t>Because</a:t>
            </a:r>
            <a:r>
              <a:rPr lang="en-US" baseline="0" dirty="0" smtClean="0"/>
              <a:t> the variable of attendance, can’t be continuous variable (can’t sell negative tickets or sell more than capacity), so triangular makes more sense because accurately represents components of the variables.</a:t>
            </a:r>
            <a:endParaRPr lang="en-US" dirty="0" smtClean="0"/>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D1A5A62-8A13-4D05-BFD2-55F8D978F9CE}" type="slidenum">
              <a:rPr lang="en-US" smtClean="0"/>
              <a:pPr/>
              <a:t>20</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D1A5A62-8A13-4D05-BFD2-55F8D978F9CE}" type="slidenum">
              <a:rPr lang="en-US" smtClean="0"/>
              <a:pPr/>
              <a:t>21</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D1A5A62-8A13-4D05-BFD2-55F8D978F9CE}" type="slidenum">
              <a:rPr lang="en-US" smtClean="0"/>
              <a:pPr/>
              <a:t>22</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D1A5A62-8A13-4D05-BFD2-55F8D978F9CE}" type="slidenum">
              <a:rPr lang="en-US" smtClean="0"/>
              <a:pPr/>
              <a:t>23</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D1A5A62-8A13-4D05-BFD2-55F8D978F9CE}" type="slidenum">
              <a:rPr lang="en-US" smtClean="0"/>
              <a:pPr/>
              <a:t>24</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D1A5A62-8A13-4D05-BFD2-55F8D978F9CE}" type="slidenum">
              <a:rPr lang="en-US" smtClean="0"/>
              <a:pPr/>
              <a:t>25</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D1A5A62-8A13-4D05-BFD2-55F8D978F9CE}" type="slidenum">
              <a:rPr lang="en-US" smtClean="0"/>
              <a:pPr/>
              <a:t>26</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D1A5A62-8A13-4D05-BFD2-55F8D978F9CE}" type="slidenum">
              <a:rPr lang="en-US" smtClean="0"/>
              <a:pPr/>
              <a:t>27</a:t>
            </a:fld>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D1A5A62-8A13-4D05-BFD2-55F8D978F9CE}" type="slidenum">
              <a:rPr lang="en-US" smtClean="0"/>
              <a:pPr/>
              <a:t>28</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D1A5A62-8A13-4D05-BFD2-55F8D978F9CE}" type="slidenum">
              <a:rPr lang="en-US" smtClean="0"/>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D1A5A62-8A13-4D05-BFD2-55F8D978F9CE}" type="slidenum">
              <a:rPr lang="en-US" smtClean="0"/>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D1A5A62-8A13-4D05-BFD2-55F8D978F9CE}" type="slidenum">
              <a:rPr lang="en-US" smtClean="0"/>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D1A5A62-8A13-4D05-BFD2-55F8D978F9CE}" type="slidenum">
              <a:rPr lang="en-US" smtClean="0"/>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D1A5A62-8A13-4D05-BFD2-55F8D978F9CE}" type="slidenum">
              <a:rPr lang="en-US" smtClean="0"/>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D1A5A62-8A13-4D05-BFD2-55F8D978F9CE}" type="slidenum">
              <a:rPr lang="en-US" smtClean="0"/>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D1A5A62-8A13-4D05-BFD2-55F8D978F9CE}" type="slidenum">
              <a:rPr lang="en-US" smtClean="0"/>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1.xml"/><Relationship Id="rId1" Type="http://schemas.openxmlformats.org/officeDocument/2006/relationships/vmlDrawing" Target="../drawings/vmlDrawing5.vml"/><Relationship Id="rId4" Type="http://schemas.openxmlformats.org/officeDocument/2006/relationships/image" Target="../media/image1.png"/></Relationships>
</file>

<file path=ppt/slideLayouts/_rels/slideLayout11.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vmlDrawing" Target="../drawings/vmlDrawing6.vml"/><Relationship Id="rId4"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Master" Target="../slideMasters/slideMaster1.xml"/><Relationship Id="rId1" Type="http://schemas.openxmlformats.org/officeDocument/2006/relationships/vmlDrawing" Target="../drawings/vmlDrawing1.vml"/><Relationship Id="rId4"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vmlDrawing" Target="../drawings/vmlDrawing2.vml"/><Relationship Id="rId4"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vmlDrawing" Target="../drawings/vmlDrawing3.vml"/><Relationship Id="rId4"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vmlDrawing" Target="../drawings/vmlDrawing4.vml"/><Relationship Id="rId4"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5" name="Rectangle 7"/>
          <p:cNvSpPr>
            <a:spLocks noChangeArrowheads="1"/>
          </p:cNvSpPr>
          <p:nvPr userDrawn="1"/>
        </p:nvSpPr>
        <p:spPr bwMode="auto">
          <a:xfrm>
            <a:off x="0" y="0"/>
            <a:ext cx="9144000" cy="990600"/>
          </a:xfrm>
          <a:prstGeom prst="rect">
            <a:avLst/>
          </a:prstGeom>
          <a:solidFill>
            <a:schemeClr val="accent6"/>
          </a:solidFill>
          <a:ln w="9525">
            <a:solidFill>
              <a:srgbClr val="333399"/>
            </a:solidFill>
            <a:miter lim="800000"/>
            <a:headEnd/>
            <a:tailEnd/>
          </a:ln>
          <a:effectLst/>
        </p:spPr>
        <p:txBody>
          <a:bodyPr wrap="none" anchor="ctr"/>
          <a:lstStyle/>
          <a:p>
            <a:pPr fontAlgn="auto">
              <a:spcBef>
                <a:spcPts val="0"/>
              </a:spcBef>
              <a:spcAft>
                <a:spcPts val="0"/>
              </a:spcAft>
              <a:defRPr/>
            </a:pPr>
            <a:endParaRPr lang="en-US" sz="3600">
              <a:latin typeface="Garamond" pitchFamily="18" charset="0"/>
              <a:cs typeface="+mn-cs"/>
            </a:endParaRPr>
          </a:p>
        </p:txBody>
      </p:sp>
      <p:sp>
        <p:nvSpPr>
          <p:cNvPr id="2" name="Title 1"/>
          <p:cNvSpPr>
            <a:spLocks noGrp="1"/>
          </p:cNvSpPr>
          <p:nvPr>
            <p:ph type="title"/>
          </p:nvPr>
        </p:nvSpPr>
        <p:spPr/>
        <p:txBody>
          <a:bodyPr/>
          <a:lstStyle>
            <a:lvl1pPr algn="l">
              <a:defRPr sz="2800"/>
            </a:lvl1pPr>
          </a:lstStyle>
          <a:p>
            <a:r>
              <a:rPr lang="en-US" smtClean="0"/>
              <a:t>Click to edit Master title style</a:t>
            </a:r>
            <a:endParaRPr lang="en-US"/>
          </a:p>
        </p:txBody>
      </p:sp>
      <p:sp>
        <p:nvSpPr>
          <p:cNvPr id="3" name="Content Placeholder 2"/>
          <p:cNvSpPr>
            <a:spLocks noGrp="1"/>
          </p:cNvSpPr>
          <p:nvPr>
            <p:ph sz="half" idx="1"/>
          </p:nvPr>
        </p:nvSpPr>
        <p:spPr>
          <a:xfrm>
            <a:off x="685800" y="1143000"/>
            <a:ext cx="38100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143000"/>
            <a:ext cx="38100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6"/>
          <p:cNvSpPr>
            <a:spLocks noGrp="1"/>
          </p:cNvSpPr>
          <p:nvPr>
            <p:ph type="sldNum" sz="quarter" idx="10"/>
          </p:nvPr>
        </p:nvSpPr>
        <p:spPr/>
        <p:txBody>
          <a:bodyPr/>
          <a:lstStyle>
            <a:lvl1pPr>
              <a:defRPr/>
            </a:lvl1pPr>
          </a:lstStyle>
          <a:p>
            <a:pPr>
              <a:defRPr/>
            </a:pPr>
            <a:fld id="{F7203167-5FB3-4595-B369-EB3AB47B841F}"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990600"/>
          </a:xfrm>
          <a:prstGeom prst="rect">
            <a:avLst/>
          </a:prstGeom>
          <a:solidFill>
            <a:srgbClr val="333399"/>
          </a:solidFill>
          <a:ln w="9525">
            <a:solidFill>
              <a:srgbClr val="333399"/>
            </a:solidFill>
            <a:miter lim="800000"/>
            <a:headEnd/>
            <a:tailEnd/>
          </a:ln>
          <a:effectLst/>
        </p:spPr>
        <p:txBody>
          <a:bodyPr wrap="none" anchor="ctr"/>
          <a:lstStyle/>
          <a:p>
            <a:pPr fontAlgn="auto">
              <a:spcBef>
                <a:spcPts val="0"/>
              </a:spcBef>
              <a:spcAft>
                <a:spcPts val="0"/>
              </a:spcAft>
              <a:defRPr/>
            </a:pPr>
            <a:endParaRPr lang="en-US" sz="3600">
              <a:latin typeface="Garamond" pitchFamily="18" charset="0"/>
              <a:cs typeface="+mn-cs"/>
            </a:endParaRPr>
          </a:p>
        </p:txBody>
      </p:sp>
      <p:graphicFrame>
        <p:nvGraphicFramePr>
          <p:cNvPr id="5" name="Object 8"/>
          <p:cNvGraphicFramePr>
            <a:graphicFrameLocks noChangeAspect="1"/>
          </p:cNvGraphicFramePr>
          <p:nvPr/>
        </p:nvGraphicFramePr>
        <p:xfrm>
          <a:off x="104775" y="85725"/>
          <a:ext cx="504825" cy="828675"/>
        </p:xfrm>
        <a:graphic>
          <a:graphicData uri="http://schemas.openxmlformats.org/presentationml/2006/ole">
            <p:oleObj spid="_x0000_s5122" name="Bitmap Image" r:id="rId3" imgW="504762" imgH="828791" progId="PBrush">
              <p:embed/>
            </p:oleObj>
          </a:graphicData>
        </a:graphic>
      </p:graphicFrame>
      <p:pic>
        <p:nvPicPr>
          <p:cNvPr id="6" name="Picture 10" descr="welcome_3.gif"/>
          <p:cNvPicPr>
            <a:picLocks noChangeAspect="1"/>
          </p:cNvPicPr>
          <p:nvPr userDrawn="1"/>
        </p:nvPicPr>
        <p:blipFill>
          <a:blip r:embed="rId4"/>
          <a:srcRect/>
          <a:stretch>
            <a:fillRect/>
          </a:stretch>
        </p:blipFill>
        <p:spPr bwMode="auto">
          <a:xfrm>
            <a:off x="4038600" y="6248400"/>
            <a:ext cx="981075" cy="465138"/>
          </a:xfrm>
          <a:prstGeom prst="rect">
            <a:avLst/>
          </a:prstGeom>
          <a:noFill/>
          <a:ln w="9525">
            <a:noFill/>
            <a:miter lim="800000"/>
            <a:headEnd/>
            <a:tailEnd/>
          </a:ln>
        </p:spPr>
      </p:pic>
      <p:sp>
        <p:nvSpPr>
          <p:cNvPr id="2" name="Vertical Title 1"/>
          <p:cNvSpPr>
            <a:spLocks noGrp="1"/>
          </p:cNvSpPr>
          <p:nvPr>
            <p:ph type="title" orient="vert"/>
          </p:nvPr>
        </p:nvSpPr>
        <p:spPr>
          <a:xfrm>
            <a:off x="6515100" y="76200"/>
            <a:ext cx="1943100" cy="601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76200"/>
            <a:ext cx="5676900" cy="601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4"/>
          <p:cNvSpPr>
            <a:spLocks noGrp="1"/>
          </p:cNvSpPr>
          <p:nvPr>
            <p:ph type="ftr" sz="quarter" idx="10"/>
          </p:nvPr>
        </p:nvSpPr>
        <p:spPr/>
        <p:txBody>
          <a:bodyPr/>
          <a:lstStyle>
            <a:lvl1pPr>
              <a:defRPr/>
            </a:lvl1pPr>
          </a:lstStyle>
          <a:p>
            <a:pPr>
              <a:defRPr/>
            </a:pPr>
            <a:endParaRPr lang="en-US"/>
          </a:p>
        </p:txBody>
      </p:sp>
      <p:sp>
        <p:nvSpPr>
          <p:cNvPr id="8" name="Slide Number Placeholder 5"/>
          <p:cNvSpPr>
            <a:spLocks noGrp="1"/>
          </p:cNvSpPr>
          <p:nvPr>
            <p:ph type="sldNum" sz="quarter" idx="11"/>
          </p:nvPr>
        </p:nvSpPr>
        <p:spPr/>
        <p:txBody>
          <a:bodyPr/>
          <a:lstStyle>
            <a:lvl1pPr>
              <a:defRPr/>
            </a:lvl1pPr>
          </a:lstStyle>
          <a:p>
            <a:pPr>
              <a:defRPr/>
            </a:pPr>
            <a:fld id="{69CE316B-49B9-4A06-8F36-78B497C7704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le, Text, and 2 Content">
    <p:spTree>
      <p:nvGrpSpPr>
        <p:cNvPr id="1" name=""/>
        <p:cNvGrpSpPr/>
        <p:nvPr/>
      </p:nvGrpSpPr>
      <p:grpSpPr>
        <a:xfrm>
          <a:off x="0" y="0"/>
          <a:ext cx="0" cy="0"/>
          <a:chOff x="0" y="0"/>
          <a:chExt cx="0" cy="0"/>
        </a:xfrm>
      </p:grpSpPr>
      <p:sp>
        <p:nvSpPr>
          <p:cNvPr id="6" name="Rectangle 7"/>
          <p:cNvSpPr>
            <a:spLocks noChangeArrowheads="1"/>
          </p:cNvSpPr>
          <p:nvPr userDrawn="1"/>
        </p:nvSpPr>
        <p:spPr bwMode="auto">
          <a:xfrm>
            <a:off x="0" y="0"/>
            <a:ext cx="9144000" cy="990600"/>
          </a:xfrm>
          <a:prstGeom prst="rect">
            <a:avLst/>
          </a:prstGeom>
          <a:solidFill>
            <a:srgbClr val="333399"/>
          </a:solidFill>
          <a:ln w="9525">
            <a:solidFill>
              <a:srgbClr val="333399"/>
            </a:solidFill>
            <a:miter lim="800000"/>
            <a:headEnd/>
            <a:tailEnd/>
          </a:ln>
          <a:effectLst/>
        </p:spPr>
        <p:txBody>
          <a:bodyPr wrap="none" anchor="ctr"/>
          <a:lstStyle/>
          <a:p>
            <a:pPr fontAlgn="auto">
              <a:spcBef>
                <a:spcPts val="0"/>
              </a:spcBef>
              <a:spcAft>
                <a:spcPts val="0"/>
              </a:spcAft>
              <a:defRPr/>
            </a:pPr>
            <a:endParaRPr lang="en-US" sz="3600">
              <a:latin typeface="Garamond" pitchFamily="18" charset="0"/>
              <a:cs typeface="+mn-cs"/>
            </a:endParaRPr>
          </a:p>
        </p:txBody>
      </p:sp>
      <p:graphicFrame>
        <p:nvGraphicFramePr>
          <p:cNvPr id="7" name="Object 8"/>
          <p:cNvGraphicFramePr>
            <a:graphicFrameLocks noChangeAspect="1"/>
          </p:cNvGraphicFramePr>
          <p:nvPr/>
        </p:nvGraphicFramePr>
        <p:xfrm>
          <a:off x="104775" y="85725"/>
          <a:ext cx="504825" cy="828675"/>
        </p:xfrm>
        <a:graphic>
          <a:graphicData uri="http://schemas.openxmlformats.org/presentationml/2006/ole">
            <p:oleObj spid="_x0000_s6146" name="Bitmap Image" r:id="rId3" imgW="504762" imgH="828791" progId="PBrush">
              <p:embed/>
            </p:oleObj>
          </a:graphicData>
        </a:graphic>
      </p:graphicFrame>
      <p:pic>
        <p:nvPicPr>
          <p:cNvPr id="8" name="Picture 10" descr="welcome_3.gif"/>
          <p:cNvPicPr>
            <a:picLocks noChangeAspect="1"/>
          </p:cNvPicPr>
          <p:nvPr userDrawn="1"/>
        </p:nvPicPr>
        <p:blipFill>
          <a:blip r:embed="rId4"/>
          <a:srcRect/>
          <a:stretch>
            <a:fillRect/>
          </a:stretch>
        </p:blipFill>
        <p:spPr bwMode="auto">
          <a:xfrm>
            <a:off x="4038600" y="6248400"/>
            <a:ext cx="981075" cy="465138"/>
          </a:xfrm>
          <a:prstGeom prst="rect">
            <a:avLst/>
          </a:prstGeom>
          <a:noFill/>
          <a:ln w="9525">
            <a:noFill/>
            <a:miter lim="800000"/>
            <a:headEnd/>
            <a:tailEnd/>
          </a:ln>
        </p:spPr>
      </p:pic>
      <p:sp>
        <p:nvSpPr>
          <p:cNvPr id="3" name="Text Placeholder 2"/>
          <p:cNvSpPr>
            <a:spLocks noGrp="1"/>
          </p:cNvSpPr>
          <p:nvPr>
            <p:ph type="body" sz="half" idx="1"/>
          </p:nvPr>
        </p:nvSpPr>
        <p:spPr>
          <a:xfrm>
            <a:off x="685800" y="1143000"/>
            <a:ext cx="38100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143000"/>
            <a:ext cx="38100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695700"/>
            <a:ext cx="38100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itle 1"/>
          <p:cNvSpPr>
            <a:spLocks noGrp="1"/>
          </p:cNvSpPr>
          <p:nvPr>
            <p:ph type="title"/>
          </p:nvPr>
        </p:nvSpPr>
        <p:spPr>
          <a:xfrm>
            <a:off x="685800" y="76200"/>
            <a:ext cx="7772400" cy="838200"/>
          </a:xfrm>
        </p:spPr>
        <p:txBody>
          <a:bodyPr/>
          <a:lstStyle>
            <a:lvl1pPr algn="l">
              <a:defRPr sz="2800"/>
            </a:lvl1pPr>
          </a:lstStyle>
          <a:p>
            <a:r>
              <a:rPr lang="en-US" smtClean="0"/>
              <a:t>Click to edit Master title style</a:t>
            </a:r>
            <a:endParaRPr lang="en-US"/>
          </a:p>
        </p:txBody>
      </p:sp>
      <p:sp>
        <p:nvSpPr>
          <p:cNvPr id="9" name="Footer Placeholder 6"/>
          <p:cNvSpPr>
            <a:spLocks noGrp="1"/>
          </p:cNvSpPr>
          <p:nvPr>
            <p:ph type="ftr" sz="quarter" idx="10"/>
          </p:nvPr>
        </p:nvSpPr>
        <p:spPr/>
        <p:txBody>
          <a:bodyPr/>
          <a:lstStyle>
            <a:lvl1pPr>
              <a:defRPr/>
            </a:lvl1pPr>
          </a:lstStyle>
          <a:p>
            <a:pPr>
              <a:defRPr/>
            </a:pPr>
            <a:endParaRPr lang="en-US"/>
          </a:p>
        </p:txBody>
      </p:sp>
      <p:sp>
        <p:nvSpPr>
          <p:cNvPr id="11" name="Slide Number Placeholder 7"/>
          <p:cNvSpPr>
            <a:spLocks noGrp="1"/>
          </p:cNvSpPr>
          <p:nvPr>
            <p:ph type="sldNum" sz="quarter" idx="11"/>
          </p:nvPr>
        </p:nvSpPr>
        <p:spPr/>
        <p:txBody>
          <a:bodyPr/>
          <a:lstStyle>
            <a:lvl1pPr>
              <a:defRPr/>
            </a:lvl1pPr>
          </a:lstStyle>
          <a:p>
            <a:pPr>
              <a:defRPr/>
            </a:pPr>
            <a:fld id="{E8931FD6-DAF1-4101-9A40-A1C0128F88F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990600"/>
          </a:xfrm>
          <a:prstGeom prst="rect">
            <a:avLst/>
          </a:prstGeom>
          <a:solidFill>
            <a:srgbClr val="00B050"/>
          </a:solidFill>
          <a:ln w="9525">
            <a:solidFill>
              <a:srgbClr val="333399"/>
            </a:solidFill>
            <a:miter lim="800000"/>
            <a:headEnd/>
            <a:tailEnd/>
          </a:ln>
          <a:effectLst/>
        </p:spPr>
        <p:txBody>
          <a:bodyPr wrap="none" anchor="ctr"/>
          <a:lstStyle/>
          <a:p>
            <a:pPr fontAlgn="auto">
              <a:spcBef>
                <a:spcPts val="0"/>
              </a:spcBef>
              <a:spcAft>
                <a:spcPts val="0"/>
              </a:spcAft>
              <a:defRPr/>
            </a:pPr>
            <a:endParaRPr lang="en-US" sz="3600">
              <a:latin typeface="Garamond" pitchFamily="18" charset="0"/>
              <a:cs typeface="+mn-cs"/>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1"/>
          <p:cNvSpPr>
            <a:spLocks noGrp="1"/>
          </p:cNvSpPr>
          <p:nvPr>
            <p:ph type="title"/>
          </p:nvPr>
        </p:nvSpPr>
        <p:spPr>
          <a:xfrm>
            <a:off x="685800" y="76200"/>
            <a:ext cx="7772400" cy="838200"/>
          </a:xfrm>
        </p:spPr>
        <p:txBody>
          <a:bodyPr/>
          <a:lstStyle>
            <a:lvl1pPr algn="l">
              <a:defRPr sz="2800"/>
            </a:lvl1pPr>
          </a:lstStyle>
          <a:p>
            <a:r>
              <a:rPr lang="en-US" smtClean="0"/>
              <a:t>Click to edit Master title style</a:t>
            </a:r>
            <a:endParaRPr lang="en-US"/>
          </a:p>
        </p:txBody>
      </p:sp>
      <p:sp>
        <p:nvSpPr>
          <p:cNvPr id="8" name="Slide Number Placeholder 5"/>
          <p:cNvSpPr>
            <a:spLocks noGrp="1"/>
          </p:cNvSpPr>
          <p:nvPr>
            <p:ph type="sldNum" sz="quarter" idx="10"/>
          </p:nvPr>
        </p:nvSpPr>
        <p:spPr/>
        <p:txBody>
          <a:bodyPr/>
          <a:lstStyle>
            <a:lvl1pPr>
              <a:defRPr/>
            </a:lvl1pPr>
          </a:lstStyle>
          <a:p>
            <a:pPr>
              <a:defRPr/>
            </a:pPr>
            <a:fld id="{973CC2C9-B2F7-45F4-95ED-E4D14DB232C9}"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990600"/>
          </a:xfrm>
          <a:prstGeom prst="rect">
            <a:avLst/>
          </a:prstGeom>
          <a:solidFill>
            <a:srgbClr val="333399"/>
          </a:solidFill>
          <a:ln w="9525">
            <a:solidFill>
              <a:srgbClr val="333399"/>
            </a:solidFill>
            <a:miter lim="800000"/>
            <a:headEnd/>
            <a:tailEnd/>
          </a:ln>
          <a:effectLst/>
        </p:spPr>
        <p:txBody>
          <a:bodyPr wrap="none" anchor="ctr"/>
          <a:lstStyle/>
          <a:p>
            <a:pPr fontAlgn="auto">
              <a:spcBef>
                <a:spcPts val="0"/>
              </a:spcBef>
              <a:spcAft>
                <a:spcPts val="0"/>
              </a:spcAft>
              <a:defRPr/>
            </a:pPr>
            <a:endParaRPr lang="en-US" sz="3600">
              <a:latin typeface="Garamond" pitchFamily="18" charset="0"/>
              <a:cs typeface="+mn-cs"/>
            </a:endParaRPr>
          </a:p>
        </p:txBody>
      </p:sp>
      <p:pic>
        <p:nvPicPr>
          <p:cNvPr id="5" name="Picture 10" descr="welcome_3.gif"/>
          <p:cNvPicPr>
            <a:picLocks noChangeAspect="1"/>
          </p:cNvPicPr>
          <p:nvPr userDrawn="1"/>
        </p:nvPicPr>
        <p:blipFill>
          <a:blip r:embed="rId2"/>
          <a:srcRect/>
          <a:stretch>
            <a:fillRect/>
          </a:stretch>
        </p:blipFill>
        <p:spPr bwMode="auto">
          <a:xfrm>
            <a:off x="4038600" y="6248400"/>
            <a:ext cx="981075" cy="465138"/>
          </a:xfrm>
          <a:prstGeom prst="rect">
            <a:avLst/>
          </a:prstGeom>
          <a:noFill/>
          <a:ln w="9525">
            <a:noFill/>
            <a:miter lim="800000"/>
            <a:headEnd/>
            <a:tailEnd/>
          </a:ln>
        </p:spPr>
      </p:pic>
      <p:pic>
        <p:nvPicPr>
          <p:cNvPr id="6" name="Picture 2"/>
          <p:cNvPicPr>
            <a:picLocks noChangeAspect="1" noChangeArrowheads="1"/>
          </p:cNvPicPr>
          <p:nvPr userDrawn="1"/>
        </p:nvPicPr>
        <p:blipFill>
          <a:blip r:embed="rId3"/>
          <a:srcRect/>
          <a:stretch>
            <a:fillRect/>
          </a:stretch>
        </p:blipFill>
        <p:spPr bwMode="auto">
          <a:xfrm>
            <a:off x="0" y="0"/>
            <a:ext cx="649288" cy="685800"/>
          </a:xfrm>
          <a:prstGeom prst="rect">
            <a:avLst/>
          </a:prstGeom>
          <a:noFill/>
          <a:ln w="9525">
            <a:noFill/>
            <a:miter lim="800000"/>
            <a:headEnd/>
            <a:tailEnd/>
          </a:ln>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7" name="Footer Placeholder 4"/>
          <p:cNvSpPr>
            <a:spLocks noGrp="1"/>
          </p:cNvSpPr>
          <p:nvPr>
            <p:ph type="ftr" sz="quarter" idx="10"/>
          </p:nvPr>
        </p:nvSpPr>
        <p:spPr/>
        <p:txBody>
          <a:bodyPr/>
          <a:lstStyle>
            <a:lvl1pPr>
              <a:defRPr/>
            </a:lvl1pPr>
          </a:lstStyle>
          <a:p>
            <a:pPr>
              <a:defRPr/>
            </a:pPr>
            <a:endParaRPr lang="en-US"/>
          </a:p>
        </p:txBody>
      </p:sp>
      <p:sp>
        <p:nvSpPr>
          <p:cNvPr id="8" name="Slide Number Placeholder 5"/>
          <p:cNvSpPr>
            <a:spLocks noGrp="1"/>
          </p:cNvSpPr>
          <p:nvPr>
            <p:ph type="sldNum" sz="quarter" idx="11"/>
          </p:nvPr>
        </p:nvSpPr>
        <p:spPr/>
        <p:txBody>
          <a:bodyPr/>
          <a:lstStyle>
            <a:lvl1pPr>
              <a:defRPr/>
            </a:lvl1pPr>
          </a:lstStyle>
          <a:p>
            <a:pPr>
              <a:defRPr/>
            </a:pPr>
            <a:fld id="{221CF904-0E8E-4901-AB57-758C8FC71CA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mparison">
    <p:spTree>
      <p:nvGrpSpPr>
        <p:cNvPr id="1" name=""/>
        <p:cNvGrpSpPr/>
        <p:nvPr/>
      </p:nvGrpSpPr>
      <p:grpSpPr>
        <a:xfrm>
          <a:off x="0" y="0"/>
          <a:ext cx="0" cy="0"/>
          <a:chOff x="0" y="0"/>
          <a:chExt cx="0" cy="0"/>
        </a:xfrm>
      </p:grpSpPr>
      <p:sp>
        <p:nvSpPr>
          <p:cNvPr id="7" name="Rectangle 7"/>
          <p:cNvSpPr>
            <a:spLocks noChangeArrowheads="1"/>
          </p:cNvSpPr>
          <p:nvPr userDrawn="1"/>
        </p:nvSpPr>
        <p:spPr bwMode="auto">
          <a:xfrm>
            <a:off x="0" y="0"/>
            <a:ext cx="9144000" cy="990600"/>
          </a:xfrm>
          <a:prstGeom prst="rect">
            <a:avLst/>
          </a:prstGeom>
          <a:solidFill>
            <a:srgbClr val="333399"/>
          </a:solidFill>
          <a:ln w="9525">
            <a:solidFill>
              <a:srgbClr val="333399"/>
            </a:solidFill>
            <a:miter lim="800000"/>
            <a:headEnd/>
            <a:tailEnd/>
          </a:ln>
          <a:effectLst/>
        </p:spPr>
        <p:txBody>
          <a:bodyPr wrap="none" anchor="ctr"/>
          <a:lstStyle/>
          <a:p>
            <a:pPr fontAlgn="auto">
              <a:spcBef>
                <a:spcPts val="0"/>
              </a:spcBef>
              <a:spcAft>
                <a:spcPts val="0"/>
              </a:spcAft>
              <a:defRPr/>
            </a:pPr>
            <a:endParaRPr lang="en-US" sz="3600">
              <a:latin typeface="Garamond" pitchFamily="18" charset="0"/>
              <a:cs typeface="+mn-cs"/>
            </a:endParaRPr>
          </a:p>
        </p:txBody>
      </p:sp>
      <p:pic>
        <p:nvPicPr>
          <p:cNvPr id="8" name="Picture 10" descr="welcome_3.gif"/>
          <p:cNvPicPr>
            <a:picLocks noChangeAspect="1"/>
          </p:cNvPicPr>
          <p:nvPr userDrawn="1"/>
        </p:nvPicPr>
        <p:blipFill>
          <a:blip r:embed="rId2"/>
          <a:srcRect/>
          <a:stretch>
            <a:fillRect/>
          </a:stretch>
        </p:blipFill>
        <p:spPr bwMode="auto">
          <a:xfrm>
            <a:off x="4038600" y="6248400"/>
            <a:ext cx="981075" cy="465138"/>
          </a:xfrm>
          <a:prstGeom prst="rect">
            <a:avLst/>
          </a:prstGeom>
          <a:noFill/>
          <a:ln w="9525">
            <a:noFill/>
            <a:miter lim="800000"/>
            <a:headEnd/>
            <a:tailEnd/>
          </a:ln>
        </p:spPr>
      </p:pic>
      <p:pic>
        <p:nvPicPr>
          <p:cNvPr id="9" name="Picture 2"/>
          <p:cNvPicPr>
            <a:picLocks noChangeAspect="1" noChangeArrowheads="1"/>
          </p:cNvPicPr>
          <p:nvPr userDrawn="1"/>
        </p:nvPicPr>
        <p:blipFill>
          <a:blip r:embed="rId3"/>
          <a:srcRect/>
          <a:stretch>
            <a:fillRect/>
          </a:stretch>
        </p:blipFill>
        <p:spPr bwMode="auto">
          <a:xfrm>
            <a:off x="0" y="0"/>
            <a:ext cx="649288" cy="685800"/>
          </a:xfrm>
          <a:prstGeom prst="rect">
            <a:avLst/>
          </a:prstGeom>
          <a:noFill/>
          <a:ln w="9525">
            <a:noFill/>
            <a:miter lim="800000"/>
            <a:headEnd/>
            <a:tailEnd/>
          </a:ln>
        </p:spPr>
      </p:pic>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Title 1"/>
          <p:cNvSpPr>
            <a:spLocks noGrp="1"/>
          </p:cNvSpPr>
          <p:nvPr>
            <p:ph type="title"/>
          </p:nvPr>
        </p:nvSpPr>
        <p:spPr>
          <a:xfrm>
            <a:off x="685800" y="76200"/>
            <a:ext cx="7772400" cy="838200"/>
          </a:xfrm>
        </p:spPr>
        <p:txBody>
          <a:bodyPr/>
          <a:lstStyle>
            <a:lvl1pPr algn="l">
              <a:defRPr sz="2800"/>
            </a:lvl1pPr>
          </a:lstStyle>
          <a:p>
            <a:r>
              <a:rPr lang="en-US" smtClean="0"/>
              <a:t>Click to edit Master title style</a:t>
            </a:r>
            <a:endParaRPr lang="en-US"/>
          </a:p>
        </p:txBody>
      </p:sp>
      <p:sp>
        <p:nvSpPr>
          <p:cNvPr id="10" name="Footer Placeholder 7"/>
          <p:cNvSpPr>
            <a:spLocks noGrp="1"/>
          </p:cNvSpPr>
          <p:nvPr>
            <p:ph type="ftr" sz="quarter" idx="10"/>
          </p:nvPr>
        </p:nvSpPr>
        <p:spPr/>
        <p:txBody>
          <a:bodyPr/>
          <a:lstStyle>
            <a:lvl1pPr>
              <a:defRPr/>
            </a:lvl1pPr>
          </a:lstStyle>
          <a:p>
            <a:pPr>
              <a:defRPr/>
            </a:pPr>
            <a:endParaRPr lang="en-US"/>
          </a:p>
        </p:txBody>
      </p:sp>
      <p:sp>
        <p:nvSpPr>
          <p:cNvPr id="12" name="Slide Number Placeholder 8"/>
          <p:cNvSpPr>
            <a:spLocks noGrp="1"/>
          </p:cNvSpPr>
          <p:nvPr>
            <p:ph type="sldNum" sz="quarter" idx="11"/>
          </p:nvPr>
        </p:nvSpPr>
        <p:spPr/>
        <p:txBody>
          <a:bodyPr/>
          <a:lstStyle>
            <a:lvl1pPr>
              <a:defRPr/>
            </a:lvl1pPr>
          </a:lstStyle>
          <a:p>
            <a:pPr>
              <a:defRPr/>
            </a:pPr>
            <a:fld id="{B87AE74C-51A9-48CF-B4FD-3CAD4C524859}" type="slidenum">
              <a:rPr lang="en-US"/>
              <a:pPr>
                <a:defRPr/>
              </a:pPr>
              <a:t>‹#›</a:t>
            </a:fld>
            <a:endParaRPr lang="en-US"/>
          </a:p>
        </p:txBody>
      </p:sp>
      <p:sp>
        <p:nvSpPr>
          <p:cNvPr id="13" name="Rectangle 7"/>
          <p:cNvSpPr>
            <a:spLocks noChangeArrowheads="1"/>
          </p:cNvSpPr>
          <p:nvPr userDrawn="1"/>
        </p:nvSpPr>
        <p:spPr bwMode="auto">
          <a:xfrm>
            <a:off x="0" y="0"/>
            <a:ext cx="9144000" cy="990600"/>
          </a:xfrm>
          <a:prstGeom prst="rect">
            <a:avLst/>
          </a:prstGeom>
          <a:solidFill>
            <a:srgbClr val="00B050"/>
          </a:solidFill>
          <a:ln w="9525">
            <a:solidFill>
              <a:srgbClr val="333399"/>
            </a:solidFill>
            <a:miter lim="800000"/>
            <a:headEnd/>
            <a:tailEnd/>
          </a:ln>
          <a:effectLst/>
        </p:spPr>
        <p:txBody>
          <a:bodyPr wrap="none" anchor="ctr"/>
          <a:lstStyle/>
          <a:p>
            <a:pPr fontAlgn="auto">
              <a:spcBef>
                <a:spcPts val="0"/>
              </a:spcBef>
              <a:spcAft>
                <a:spcPts val="0"/>
              </a:spcAft>
              <a:defRPr/>
            </a:pPr>
            <a:endParaRPr lang="en-US" sz="3600">
              <a:latin typeface="Garamond" pitchFamily="18" charset="0"/>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Only">
    <p:spTree>
      <p:nvGrpSpPr>
        <p:cNvPr id="1" name=""/>
        <p:cNvGrpSpPr/>
        <p:nvPr/>
      </p:nvGrpSpPr>
      <p:grpSpPr>
        <a:xfrm>
          <a:off x="0" y="0"/>
          <a:ext cx="0" cy="0"/>
          <a:chOff x="0" y="0"/>
          <a:chExt cx="0" cy="0"/>
        </a:xfrm>
      </p:grpSpPr>
      <p:sp>
        <p:nvSpPr>
          <p:cNvPr id="3" name="Rectangle 7"/>
          <p:cNvSpPr>
            <a:spLocks noChangeArrowheads="1"/>
          </p:cNvSpPr>
          <p:nvPr userDrawn="1"/>
        </p:nvSpPr>
        <p:spPr bwMode="auto">
          <a:xfrm>
            <a:off x="0" y="0"/>
            <a:ext cx="9144000" cy="990600"/>
          </a:xfrm>
          <a:prstGeom prst="rect">
            <a:avLst/>
          </a:prstGeom>
          <a:solidFill>
            <a:srgbClr val="333399"/>
          </a:solidFill>
          <a:ln w="9525">
            <a:solidFill>
              <a:srgbClr val="333399"/>
            </a:solidFill>
            <a:miter lim="800000"/>
            <a:headEnd/>
            <a:tailEnd/>
          </a:ln>
          <a:effectLst/>
        </p:spPr>
        <p:txBody>
          <a:bodyPr wrap="none" anchor="ctr"/>
          <a:lstStyle/>
          <a:p>
            <a:pPr fontAlgn="auto">
              <a:spcBef>
                <a:spcPts val="0"/>
              </a:spcBef>
              <a:spcAft>
                <a:spcPts val="0"/>
              </a:spcAft>
              <a:defRPr/>
            </a:pPr>
            <a:endParaRPr lang="en-US" sz="3600">
              <a:latin typeface="Garamond" pitchFamily="18" charset="0"/>
              <a:cs typeface="+mn-cs"/>
            </a:endParaRPr>
          </a:p>
        </p:txBody>
      </p:sp>
      <p:pic>
        <p:nvPicPr>
          <p:cNvPr id="4" name="Picture 10" descr="welcome_3.gif"/>
          <p:cNvPicPr>
            <a:picLocks noChangeAspect="1"/>
          </p:cNvPicPr>
          <p:nvPr userDrawn="1"/>
        </p:nvPicPr>
        <p:blipFill>
          <a:blip r:embed="rId2"/>
          <a:srcRect/>
          <a:stretch>
            <a:fillRect/>
          </a:stretch>
        </p:blipFill>
        <p:spPr bwMode="auto">
          <a:xfrm>
            <a:off x="4038600" y="6248400"/>
            <a:ext cx="981075" cy="465138"/>
          </a:xfrm>
          <a:prstGeom prst="rect">
            <a:avLst/>
          </a:prstGeom>
          <a:noFill/>
          <a:ln w="9525">
            <a:noFill/>
            <a:miter lim="800000"/>
            <a:headEnd/>
            <a:tailEnd/>
          </a:ln>
        </p:spPr>
      </p:pic>
      <p:pic>
        <p:nvPicPr>
          <p:cNvPr id="5" name="Picture 2"/>
          <p:cNvPicPr>
            <a:picLocks noChangeAspect="1" noChangeArrowheads="1"/>
          </p:cNvPicPr>
          <p:nvPr userDrawn="1"/>
        </p:nvPicPr>
        <p:blipFill>
          <a:blip r:embed="rId3"/>
          <a:srcRect/>
          <a:stretch>
            <a:fillRect/>
          </a:stretch>
        </p:blipFill>
        <p:spPr bwMode="auto">
          <a:xfrm>
            <a:off x="0" y="0"/>
            <a:ext cx="649288" cy="685800"/>
          </a:xfrm>
          <a:prstGeom prst="rect">
            <a:avLst/>
          </a:prstGeom>
          <a:noFill/>
          <a:ln w="9525">
            <a:noFill/>
            <a:miter lim="800000"/>
            <a:headEnd/>
            <a:tailEnd/>
          </a:ln>
        </p:spPr>
      </p:pic>
      <p:sp>
        <p:nvSpPr>
          <p:cNvPr id="7" name="Title 1"/>
          <p:cNvSpPr>
            <a:spLocks noGrp="1"/>
          </p:cNvSpPr>
          <p:nvPr>
            <p:ph type="title"/>
          </p:nvPr>
        </p:nvSpPr>
        <p:spPr>
          <a:xfrm>
            <a:off x="685800" y="76200"/>
            <a:ext cx="7772400" cy="838200"/>
          </a:xfrm>
        </p:spPr>
        <p:txBody>
          <a:bodyPr/>
          <a:lstStyle>
            <a:lvl1pPr algn="l">
              <a:defRPr sz="2800"/>
            </a:lvl1pPr>
          </a:lstStyle>
          <a:p>
            <a:r>
              <a:rPr lang="en-US" smtClean="0"/>
              <a:t>Click to edit Master title style</a:t>
            </a:r>
            <a:endParaRPr lang="en-US"/>
          </a:p>
        </p:txBody>
      </p:sp>
      <p:sp>
        <p:nvSpPr>
          <p:cNvPr id="6" name="Footer Placeholder 3"/>
          <p:cNvSpPr>
            <a:spLocks noGrp="1"/>
          </p:cNvSpPr>
          <p:nvPr>
            <p:ph type="ftr" sz="quarter" idx="10"/>
          </p:nvPr>
        </p:nvSpPr>
        <p:spPr/>
        <p:txBody>
          <a:bodyPr/>
          <a:lstStyle>
            <a:lvl1pPr>
              <a:defRPr/>
            </a:lvl1pPr>
          </a:lstStyle>
          <a:p>
            <a:pPr>
              <a:defRPr/>
            </a:pPr>
            <a:endParaRPr lang="en-US"/>
          </a:p>
        </p:txBody>
      </p:sp>
      <p:sp>
        <p:nvSpPr>
          <p:cNvPr id="8" name="Slide Number Placeholder 4"/>
          <p:cNvSpPr>
            <a:spLocks noGrp="1"/>
          </p:cNvSpPr>
          <p:nvPr>
            <p:ph type="sldNum" sz="quarter" idx="11"/>
          </p:nvPr>
        </p:nvSpPr>
        <p:spPr/>
        <p:txBody>
          <a:bodyPr/>
          <a:lstStyle>
            <a:lvl1pPr>
              <a:defRPr/>
            </a:lvl1pPr>
          </a:lstStyle>
          <a:p>
            <a:pPr>
              <a:defRPr/>
            </a:pPr>
            <a:fld id="{277F53A9-A7A3-4745-A270-F1839464A42A}"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7"/>
          <p:cNvSpPr>
            <a:spLocks noChangeArrowheads="1"/>
          </p:cNvSpPr>
          <p:nvPr userDrawn="1"/>
        </p:nvSpPr>
        <p:spPr bwMode="auto">
          <a:xfrm>
            <a:off x="0" y="0"/>
            <a:ext cx="9144000" cy="990600"/>
          </a:xfrm>
          <a:prstGeom prst="rect">
            <a:avLst/>
          </a:prstGeom>
          <a:solidFill>
            <a:srgbClr val="333399"/>
          </a:solidFill>
          <a:ln w="9525">
            <a:solidFill>
              <a:srgbClr val="333399"/>
            </a:solidFill>
            <a:miter lim="800000"/>
            <a:headEnd/>
            <a:tailEnd/>
          </a:ln>
          <a:effectLst/>
        </p:spPr>
        <p:txBody>
          <a:bodyPr wrap="none" anchor="ctr"/>
          <a:lstStyle/>
          <a:p>
            <a:pPr fontAlgn="auto">
              <a:spcBef>
                <a:spcPts val="0"/>
              </a:spcBef>
              <a:spcAft>
                <a:spcPts val="0"/>
              </a:spcAft>
              <a:defRPr/>
            </a:pPr>
            <a:endParaRPr lang="en-US" sz="3600">
              <a:latin typeface="Garamond" pitchFamily="18" charset="0"/>
              <a:cs typeface="+mn-cs"/>
            </a:endParaRPr>
          </a:p>
        </p:txBody>
      </p:sp>
      <p:graphicFrame>
        <p:nvGraphicFramePr>
          <p:cNvPr id="3" name="Object 8"/>
          <p:cNvGraphicFramePr>
            <a:graphicFrameLocks noChangeAspect="1"/>
          </p:cNvGraphicFramePr>
          <p:nvPr/>
        </p:nvGraphicFramePr>
        <p:xfrm>
          <a:off x="104775" y="85725"/>
          <a:ext cx="504825" cy="828675"/>
        </p:xfrm>
        <a:graphic>
          <a:graphicData uri="http://schemas.openxmlformats.org/presentationml/2006/ole">
            <p:oleObj spid="_x0000_s1026" name="Bitmap Image" r:id="rId3" imgW="504762" imgH="828791" progId="PBrush">
              <p:embed/>
            </p:oleObj>
          </a:graphicData>
        </a:graphic>
      </p:graphicFrame>
      <p:pic>
        <p:nvPicPr>
          <p:cNvPr id="4" name="Picture 10" descr="welcome_3.gif"/>
          <p:cNvPicPr>
            <a:picLocks noChangeAspect="1"/>
          </p:cNvPicPr>
          <p:nvPr userDrawn="1"/>
        </p:nvPicPr>
        <p:blipFill>
          <a:blip r:embed="rId4"/>
          <a:srcRect/>
          <a:stretch>
            <a:fillRect/>
          </a:stretch>
        </p:blipFill>
        <p:spPr bwMode="auto">
          <a:xfrm>
            <a:off x="4038600" y="6248400"/>
            <a:ext cx="981075" cy="465138"/>
          </a:xfrm>
          <a:prstGeom prst="rect">
            <a:avLst/>
          </a:prstGeom>
          <a:noFill/>
          <a:ln w="9525">
            <a:noFill/>
            <a:miter lim="800000"/>
            <a:headEnd/>
            <a:tailEnd/>
          </a:ln>
        </p:spPr>
      </p:pic>
      <p:sp>
        <p:nvSpPr>
          <p:cNvPr id="5" name="Footer Placeholder 2"/>
          <p:cNvSpPr>
            <a:spLocks noGrp="1"/>
          </p:cNvSpPr>
          <p:nvPr>
            <p:ph type="ftr" sz="quarter" idx="10"/>
          </p:nvPr>
        </p:nvSpPr>
        <p:spPr/>
        <p:txBody>
          <a:bodyPr/>
          <a:lstStyle>
            <a:lvl1pPr>
              <a:defRPr/>
            </a:lvl1pPr>
          </a:lstStyle>
          <a:p>
            <a:pPr>
              <a:defRPr/>
            </a:pPr>
            <a:endParaRPr lang="en-US"/>
          </a:p>
        </p:txBody>
      </p:sp>
      <p:sp>
        <p:nvSpPr>
          <p:cNvPr id="6" name="Slide Number Placeholder 3"/>
          <p:cNvSpPr>
            <a:spLocks noGrp="1"/>
          </p:cNvSpPr>
          <p:nvPr>
            <p:ph type="sldNum" sz="quarter" idx="11"/>
          </p:nvPr>
        </p:nvSpPr>
        <p:spPr/>
        <p:txBody>
          <a:bodyPr/>
          <a:lstStyle>
            <a:lvl1pPr>
              <a:defRPr/>
            </a:lvl1pPr>
          </a:lstStyle>
          <a:p>
            <a:pPr>
              <a:defRPr/>
            </a:pPr>
            <a:fld id="{C9B05B09-4B58-4F44-BD19-D7FF2B6215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ectangle 7"/>
          <p:cNvSpPr>
            <a:spLocks noChangeArrowheads="1"/>
          </p:cNvSpPr>
          <p:nvPr userDrawn="1"/>
        </p:nvSpPr>
        <p:spPr bwMode="auto">
          <a:xfrm>
            <a:off x="0" y="0"/>
            <a:ext cx="9144000" cy="990600"/>
          </a:xfrm>
          <a:prstGeom prst="rect">
            <a:avLst/>
          </a:prstGeom>
          <a:solidFill>
            <a:srgbClr val="333399"/>
          </a:solidFill>
          <a:ln w="9525">
            <a:solidFill>
              <a:srgbClr val="333399"/>
            </a:solidFill>
            <a:miter lim="800000"/>
            <a:headEnd/>
            <a:tailEnd/>
          </a:ln>
          <a:effectLst/>
        </p:spPr>
        <p:txBody>
          <a:bodyPr wrap="none" anchor="ctr"/>
          <a:lstStyle/>
          <a:p>
            <a:pPr fontAlgn="auto">
              <a:spcBef>
                <a:spcPts val="0"/>
              </a:spcBef>
              <a:spcAft>
                <a:spcPts val="0"/>
              </a:spcAft>
              <a:defRPr/>
            </a:pPr>
            <a:endParaRPr lang="en-US" sz="3600">
              <a:latin typeface="Garamond" pitchFamily="18" charset="0"/>
              <a:cs typeface="+mn-cs"/>
            </a:endParaRPr>
          </a:p>
        </p:txBody>
      </p:sp>
      <p:graphicFrame>
        <p:nvGraphicFramePr>
          <p:cNvPr id="6" name="Object 8"/>
          <p:cNvGraphicFramePr>
            <a:graphicFrameLocks noChangeAspect="1"/>
          </p:cNvGraphicFramePr>
          <p:nvPr/>
        </p:nvGraphicFramePr>
        <p:xfrm>
          <a:off x="104775" y="85725"/>
          <a:ext cx="504825" cy="828675"/>
        </p:xfrm>
        <a:graphic>
          <a:graphicData uri="http://schemas.openxmlformats.org/presentationml/2006/ole">
            <p:oleObj spid="_x0000_s2050" name="Bitmap Image" r:id="rId3" imgW="504762" imgH="828791" progId="PBrush">
              <p:embed/>
            </p:oleObj>
          </a:graphicData>
        </a:graphic>
      </p:graphicFrame>
      <p:pic>
        <p:nvPicPr>
          <p:cNvPr id="7" name="Picture 10" descr="welcome_3.gif"/>
          <p:cNvPicPr>
            <a:picLocks noChangeAspect="1"/>
          </p:cNvPicPr>
          <p:nvPr userDrawn="1"/>
        </p:nvPicPr>
        <p:blipFill>
          <a:blip r:embed="rId4"/>
          <a:srcRect/>
          <a:stretch>
            <a:fillRect/>
          </a:stretch>
        </p:blipFill>
        <p:spPr bwMode="auto">
          <a:xfrm>
            <a:off x="4038600" y="6248400"/>
            <a:ext cx="981075" cy="465138"/>
          </a:xfrm>
          <a:prstGeom prst="rect">
            <a:avLst/>
          </a:prstGeom>
          <a:noFill/>
          <a:ln w="9525">
            <a:noFill/>
            <a:miter lim="800000"/>
            <a:headEnd/>
            <a:tailEnd/>
          </a:ln>
        </p:spPr>
      </p:pic>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Footer Placeholder 5"/>
          <p:cNvSpPr>
            <a:spLocks noGrp="1"/>
          </p:cNvSpPr>
          <p:nvPr>
            <p:ph type="ftr" sz="quarter" idx="10"/>
          </p:nvPr>
        </p:nvSpPr>
        <p:spPr/>
        <p:txBody>
          <a:bodyPr/>
          <a:lstStyle>
            <a:lvl1pPr>
              <a:defRPr/>
            </a:lvl1pPr>
          </a:lstStyle>
          <a:p>
            <a:pPr>
              <a:defRPr/>
            </a:pPr>
            <a:endParaRPr lang="en-US"/>
          </a:p>
        </p:txBody>
      </p:sp>
      <p:sp>
        <p:nvSpPr>
          <p:cNvPr id="9" name="Slide Number Placeholder 6"/>
          <p:cNvSpPr>
            <a:spLocks noGrp="1"/>
          </p:cNvSpPr>
          <p:nvPr>
            <p:ph type="sldNum" sz="quarter" idx="11"/>
          </p:nvPr>
        </p:nvSpPr>
        <p:spPr/>
        <p:txBody>
          <a:bodyPr/>
          <a:lstStyle>
            <a:lvl1pPr>
              <a:defRPr/>
            </a:lvl1pPr>
          </a:lstStyle>
          <a:p>
            <a:pPr>
              <a:defRPr/>
            </a:pPr>
            <a:fld id="{AE9BA107-D7C2-4C9F-AD3E-26BAB6B9044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7"/>
          <p:cNvSpPr>
            <a:spLocks noChangeArrowheads="1"/>
          </p:cNvSpPr>
          <p:nvPr userDrawn="1"/>
        </p:nvSpPr>
        <p:spPr bwMode="auto">
          <a:xfrm>
            <a:off x="0" y="0"/>
            <a:ext cx="9144000" cy="990600"/>
          </a:xfrm>
          <a:prstGeom prst="rect">
            <a:avLst/>
          </a:prstGeom>
          <a:solidFill>
            <a:srgbClr val="333399"/>
          </a:solidFill>
          <a:ln w="9525">
            <a:solidFill>
              <a:srgbClr val="333399"/>
            </a:solidFill>
            <a:miter lim="800000"/>
            <a:headEnd/>
            <a:tailEnd/>
          </a:ln>
          <a:effectLst/>
        </p:spPr>
        <p:txBody>
          <a:bodyPr wrap="none" anchor="ctr"/>
          <a:lstStyle/>
          <a:p>
            <a:pPr fontAlgn="auto">
              <a:spcBef>
                <a:spcPts val="0"/>
              </a:spcBef>
              <a:spcAft>
                <a:spcPts val="0"/>
              </a:spcAft>
              <a:defRPr/>
            </a:pPr>
            <a:endParaRPr lang="en-US" sz="3600">
              <a:latin typeface="Garamond" pitchFamily="18" charset="0"/>
              <a:cs typeface="+mn-cs"/>
            </a:endParaRPr>
          </a:p>
        </p:txBody>
      </p:sp>
      <p:graphicFrame>
        <p:nvGraphicFramePr>
          <p:cNvPr id="6" name="Object 8"/>
          <p:cNvGraphicFramePr>
            <a:graphicFrameLocks noChangeAspect="1"/>
          </p:cNvGraphicFramePr>
          <p:nvPr/>
        </p:nvGraphicFramePr>
        <p:xfrm>
          <a:off x="104775" y="85725"/>
          <a:ext cx="504825" cy="828675"/>
        </p:xfrm>
        <a:graphic>
          <a:graphicData uri="http://schemas.openxmlformats.org/presentationml/2006/ole">
            <p:oleObj spid="_x0000_s3074" name="Bitmap Image" r:id="rId3" imgW="504762" imgH="828791" progId="PBrush">
              <p:embed/>
            </p:oleObj>
          </a:graphicData>
        </a:graphic>
      </p:graphicFrame>
      <p:pic>
        <p:nvPicPr>
          <p:cNvPr id="7" name="Picture 10" descr="welcome_3.gif"/>
          <p:cNvPicPr>
            <a:picLocks noChangeAspect="1"/>
          </p:cNvPicPr>
          <p:nvPr userDrawn="1"/>
        </p:nvPicPr>
        <p:blipFill>
          <a:blip r:embed="rId4"/>
          <a:srcRect/>
          <a:stretch>
            <a:fillRect/>
          </a:stretch>
        </p:blipFill>
        <p:spPr bwMode="auto">
          <a:xfrm>
            <a:off x="4038600" y="6248400"/>
            <a:ext cx="981075" cy="465138"/>
          </a:xfrm>
          <a:prstGeom prst="rect">
            <a:avLst/>
          </a:prstGeom>
          <a:noFill/>
          <a:ln w="9525">
            <a:noFill/>
            <a:miter lim="800000"/>
            <a:headEnd/>
            <a:tailEnd/>
          </a:ln>
        </p:spPr>
      </p:pic>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Footer Placeholder 5"/>
          <p:cNvSpPr>
            <a:spLocks noGrp="1"/>
          </p:cNvSpPr>
          <p:nvPr>
            <p:ph type="ftr" sz="quarter" idx="10"/>
          </p:nvPr>
        </p:nvSpPr>
        <p:spPr/>
        <p:txBody>
          <a:bodyPr/>
          <a:lstStyle>
            <a:lvl1pPr>
              <a:defRPr/>
            </a:lvl1pPr>
          </a:lstStyle>
          <a:p>
            <a:pPr>
              <a:defRPr/>
            </a:pPr>
            <a:endParaRPr lang="en-US"/>
          </a:p>
        </p:txBody>
      </p:sp>
      <p:sp>
        <p:nvSpPr>
          <p:cNvPr id="9" name="Slide Number Placeholder 6"/>
          <p:cNvSpPr>
            <a:spLocks noGrp="1"/>
          </p:cNvSpPr>
          <p:nvPr>
            <p:ph type="sldNum" sz="quarter" idx="11"/>
          </p:nvPr>
        </p:nvSpPr>
        <p:spPr/>
        <p:txBody>
          <a:bodyPr/>
          <a:lstStyle>
            <a:lvl1pPr>
              <a:defRPr/>
            </a:lvl1pPr>
          </a:lstStyle>
          <a:p>
            <a:pPr>
              <a:defRPr/>
            </a:pPr>
            <a:fld id="{445E3CB9-E79A-4212-94B4-FEDB737034D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and Vertical Text">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990600"/>
          </a:xfrm>
          <a:prstGeom prst="rect">
            <a:avLst/>
          </a:prstGeom>
          <a:solidFill>
            <a:srgbClr val="333399"/>
          </a:solidFill>
          <a:ln w="9525">
            <a:solidFill>
              <a:srgbClr val="333399"/>
            </a:solidFill>
            <a:miter lim="800000"/>
            <a:headEnd/>
            <a:tailEnd/>
          </a:ln>
          <a:effectLst/>
        </p:spPr>
        <p:txBody>
          <a:bodyPr wrap="none" anchor="ctr"/>
          <a:lstStyle/>
          <a:p>
            <a:pPr fontAlgn="auto">
              <a:spcBef>
                <a:spcPts val="0"/>
              </a:spcBef>
              <a:spcAft>
                <a:spcPts val="0"/>
              </a:spcAft>
              <a:defRPr/>
            </a:pPr>
            <a:endParaRPr lang="en-US" sz="3600">
              <a:latin typeface="Garamond" pitchFamily="18" charset="0"/>
              <a:cs typeface="+mn-cs"/>
            </a:endParaRPr>
          </a:p>
        </p:txBody>
      </p:sp>
      <p:graphicFrame>
        <p:nvGraphicFramePr>
          <p:cNvPr id="5" name="Object 8"/>
          <p:cNvGraphicFramePr>
            <a:graphicFrameLocks noChangeAspect="1"/>
          </p:cNvGraphicFramePr>
          <p:nvPr/>
        </p:nvGraphicFramePr>
        <p:xfrm>
          <a:off x="104775" y="85725"/>
          <a:ext cx="504825" cy="828675"/>
        </p:xfrm>
        <a:graphic>
          <a:graphicData uri="http://schemas.openxmlformats.org/presentationml/2006/ole">
            <p:oleObj spid="_x0000_s4098" name="Bitmap Image" r:id="rId3" imgW="504762" imgH="828791" progId="PBrush">
              <p:embed/>
            </p:oleObj>
          </a:graphicData>
        </a:graphic>
      </p:graphicFrame>
      <p:pic>
        <p:nvPicPr>
          <p:cNvPr id="6" name="Picture 10" descr="welcome_3.gif"/>
          <p:cNvPicPr>
            <a:picLocks noChangeAspect="1"/>
          </p:cNvPicPr>
          <p:nvPr userDrawn="1"/>
        </p:nvPicPr>
        <p:blipFill>
          <a:blip r:embed="rId4"/>
          <a:srcRect/>
          <a:stretch>
            <a:fillRect/>
          </a:stretch>
        </p:blipFill>
        <p:spPr bwMode="auto">
          <a:xfrm>
            <a:off x="4038600" y="6248400"/>
            <a:ext cx="981075" cy="465138"/>
          </a:xfrm>
          <a:prstGeom prst="rect">
            <a:avLst/>
          </a:prstGeom>
          <a:noFill/>
          <a:ln w="9525">
            <a:noFill/>
            <a:miter lim="800000"/>
            <a:headEnd/>
            <a:tailEnd/>
          </a:ln>
        </p:spPr>
      </p:pic>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1"/>
          <p:cNvSpPr>
            <a:spLocks noGrp="1"/>
          </p:cNvSpPr>
          <p:nvPr>
            <p:ph type="title"/>
          </p:nvPr>
        </p:nvSpPr>
        <p:spPr>
          <a:xfrm>
            <a:off x="685800" y="76200"/>
            <a:ext cx="7772400" cy="838200"/>
          </a:xfrm>
        </p:spPr>
        <p:txBody>
          <a:bodyPr/>
          <a:lstStyle>
            <a:lvl1pPr algn="l">
              <a:defRPr sz="2800"/>
            </a:lvl1pPr>
          </a:lstStyle>
          <a:p>
            <a:r>
              <a:rPr lang="en-US" smtClean="0"/>
              <a:t>Click to edit Master title style</a:t>
            </a:r>
            <a:endParaRPr lang="en-US"/>
          </a:p>
        </p:txBody>
      </p:sp>
      <p:sp>
        <p:nvSpPr>
          <p:cNvPr id="7" name="Footer Placeholder 4"/>
          <p:cNvSpPr>
            <a:spLocks noGrp="1"/>
          </p:cNvSpPr>
          <p:nvPr>
            <p:ph type="ftr" sz="quarter" idx="10"/>
          </p:nvPr>
        </p:nvSpPr>
        <p:spPr/>
        <p:txBody>
          <a:bodyPr/>
          <a:lstStyle>
            <a:lvl1pPr>
              <a:defRPr/>
            </a:lvl1pPr>
          </a:lstStyle>
          <a:p>
            <a:pPr>
              <a:defRPr/>
            </a:pPr>
            <a:endParaRPr lang="en-US"/>
          </a:p>
        </p:txBody>
      </p:sp>
      <p:sp>
        <p:nvSpPr>
          <p:cNvPr id="9" name="Slide Number Placeholder 5"/>
          <p:cNvSpPr>
            <a:spLocks noGrp="1"/>
          </p:cNvSpPr>
          <p:nvPr>
            <p:ph type="sldNum" sz="quarter" idx="11"/>
          </p:nvPr>
        </p:nvSpPr>
        <p:spPr/>
        <p:txBody>
          <a:bodyPr/>
          <a:lstStyle>
            <a:lvl1pPr>
              <a:defRPr/>
            </a:lvl1pPr>
          </a:lstStyle>
          <a:p>
            <a:pPr>
              <a:defRPr/>
            </a:pPr>
            <a:fld id="{1F08A6BC-82E0-4D34-8080-160FED4D044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685800" y="76200"/>
            <a:ext cx="77724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3315" name="Rectangle 3"/>
          <p:cNvSpPr>
            <a:spLocks noGrp="1" noChangeArrowheads="1"/>
          </p:cNvSpPr>
          <p:nvPr>
            <p:ph type="body" idx="1"/>
          </p:nvPr>
        </p:nvSpPr>
        <p:spPr bwMode="auto">
          <a:xfrm>
            <a:off x="685800" y="1143000"/>
            <a:ext cx="7772400"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fontAlgn="auto">
              <a:spcBef>
                <a:spcPts val="0"/>
              </a:spcBef>
              <a:spcAft>
                <a:spcPts val="0"/>
              </a:spcAft>
              <a:defRPr sz="1200">
                <a:latin typeface="+mn-lt"/>
                <a:cs typeface="+mn-cs"/>
              </a:defRPr>
            </a:lvl1pPr>
          </a:lstStyle>
          <a:p>
            <a:pPr>
              <a:defRPr/>
            </a:pPr>
            <a:r>
              <a:rPr lang="en-US"/>
              <a:t>April 23</a:t>
            </a:r>
            <a:r>
              <a:rPr lang="en-US" baseline="30000"/>
              <a:t>rd</a:t>
            </a:r>
            <a:r>
              <a:rPr lang="en-US"/>
              <a:t>, 2008	</a:t>
            </a:r>
          </a:p>
        </p:txBody>
      </p:sp>
      <p:sp>
        <p:nvSpPr>
          <p:cNvPr id="3"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a:latin typeface="+mn-lt"/>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spcBef>
                <a:spcPts val="0"/>
              </a:spcBef>
              <a:spcAft>
                <a:spcPts val="0"/>
              </a:spcAft>
              <a:defRPr sz="1400">
                <a:latin typeface="+mn-lt"/>
                <a:cs typeface="+mn-cs"/>
              </a:defRPr>
            </a:lvl1pPr>
          </a:lstStyle>
          <a:p>
            <a:pPr>
              <a:defRPr/>
            </a:pPr>
            <a:fld id="{60DCC24B-4E4E-457E-AF38-CD01CFF31417}" type="slidenum">
              <a:rPr lang="en-US"/>
              <a:pPr>
                <a:defRPr/>
              </a:pPr>
              <a:t>‹#›</a:t>
            </a:fld>
            <a:endParaRPr lang="en-US"/>
          </a:p>
        </p:txBody>
      </p:sp>
      <p:sp>
        <p:nvSpPr>
          <p:cNvPr id="1031" name="Rectangle 7"/>
          <p:cNvSpPr>
            <a:spLocks noChangeArrowheads="1"/>
          </p:cNvSpPr>
          <p:nvPr userDrawn="1"/>
        </p:nvSpPr>
        <p:spPr bwMode="auto">
          <a:xfrm>
            <a:off x="0" y="0"/>
            <a:ext cx="9144000" cy="990600"/>
          </a:xfrm>
          <a:prstGeom prst="rect">
            <a:avLst/>
          </a:prstGeom>
          <a:solidFill>
            <a:srgbClr val="333399"/>
          </a:solidFill>
          <a:ln w="9525">
            <a:solidFill>
              <a:srgbClr val="333399"/>
            </a:solidFill>
            <a:miter lim="800000"/>
            <a:headEnd/>
            <a:tailEnd/>
          </a:ln>
          <a:effectLst/>
        </p:spPr>
        <p:txBody>
          <a:bodyPr wrap="none" anchor="ctr"/>
          <a:lstStyle/>
          <a:p>
            <a:pPr fontAlgn="auto">
              <a:spcBef>
                <a:spcPts val="0"/>
              </a:spcBef>
              <a:spcAft>
                <a:spcPts val="0"/>
              </a:spcAft>
              <a:defRPr/>
            </a:pPr>
            <a:endParaRPr lang="en-US" sz="3600">
              <a:latin typeface="Garamond" pitchFamily="18" charset="0"/>
              <a:cs typeface="+mn-cs"/>
            </a:endParaRPr>
          </a:p>
        </p:txBody>
      </p:sp>
      <p:pic>
        <p:nvPicPr>
          <p:cNvPr id="13320" name="Picture 10" descr="welcome_3.gif"/>
          <p:cNvPicPr>
            <a:picLocks noChangeAspect="1"/>
          </p:cNvPicPr>
          <p:nvPr userDrawn="1"/>
        </p:nvPicPr>
        <p:blipFill>
          <a:blip r:embed="rId13"/>
          <a:srcRect/>
          <a:stretch>
            <a:fillRect/>
          </a:stretch>
        </p:blipFill>
        <p:spPr bwMode="auto">
          <a:xfrm>
            <a:off x="4038600" y="6248400"/>
            <a:ext cx="981075" cy="465138"/>
          </a:xfrm>
          <a:prstGeom prst="rect">
            <a:avLst/>
          </a:prstGeom>
          <a:noFill/>
          <a:ln w="9525">
            <a:noFill/>
            <a:miter lim="800000"/>
            <a:headEnd/>
            <a:tailEnd/>
          </a:ln>
        </p:spPr>
      </p:pic>
      <p:pic>
        <p:nvPicPr>
          <p:cNvPr id="13321" name="Picture 2"/>
          <p:cNvPicPr>
            <a:picLocks noChangeAspect="1" noChangeArrowheads="1"/>
          </p:cNvPicPr>
          <p:nvPr userDrawn="1"/>
        </p:nvPicPr>
        <p:blipFill>
          <a:blip r:embed="rId14"/>
          <a:srcRect/>
          <a:stretch>
            <a:fillRect/>
          </a:stretch>
        </p:blipFill>
        <p:spPr bwMode="auto">
          <a:xfrm>
            <a:off x="0" y="0"/>
            <a:ext cx="649288" cy="685800"/>
          </a:xfrm>
          <a:prstGeom prst="rect">
            <a:avLst/>
          </a:prstGeom>
          <a:noFill/>
          <a:ln w="9525">
            <a:noFill/>
            <a:miter lim="800000"/>
            <a:headEnd/>
            <a:tailEnd/>
          </a:ln>
        </p:spPr>
      </p:pic>
      <p:sp>
        <p:nvSpPr>
          <p:cNvPr id="10" name="Rectangle 7"/>
          <p:cNvSpPr>
            <a:spLocks noChangeArrowheads="1"/>
          </p:cNvSpPr>
          <p:nvPr userDrawn="1"/>
        </p:nvSpPr>
        <p:spPr bwMode="auto">
          <a:xfrm>
            <a:off x="0" y="0"/>
            <a:ext cx="9144000" cy="6858000"/>
          </a:xfrm>
          <a:prstGeom prst="rect">
            <a:avLst/>
          </a:prstGeom>
          <a:solidFill>
            <a:srgbClr val="00B050"/>
          </a:solidFill>
          <a:ln w="9525">
            <a:solidFill>
              <a:srgbClr val="333399"/>
            </a:solidFill>
            <a:miter lim="800000"/>
            <a:headEnd/>
            <a:tailEnd/>
          </a:ln>
          <a:effectLst/>
        </p:spPr>
        <p:txBody>
          <a:bodyPr wrap="none" anchor="ctr"/>
          <a:lstStyle/>
          <a:p>
            <a:pPr fontAlgn="auto">
              <a:spcBef>
                <a:spcPts val="0"/>
              </a:spcBef>
              <a:spcAft>
                <a:spcPts val="0"/>
              </a:spcAft>
              <a:defRPr/>
            </a:pPr>
            <a:endParaRPr lang="en-US" sz="3600">
              <a:latin typeface="Garamond" pitchFamily="18" charset="0"/>
              <a:cs typeface="+mn-cs"/>
            </a:endParaRPr>
          </a:p>
        </p:txBody>
      </p:sp>
    </p:spTree>
  </p:cSld>
  <p:clrMap bg1="lt1" tx1="dk1" bg2="lt2" tx2="dk2" accent1="accent1" accent2="accent2" accent3="accent3" accent4="accent4" accent5="accent5" accent6="accent6" hlink="hlink" folHlink="folHlink"/>
  <p:sldLayoutIdLst>
    <p:sldLayoutId id="2147483664" r:id="rId1"/>
    <p:sldLayoutId id="2147483662" r:id="rId2"/>
    <p:sldLayoutId id="2147483663"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iming>
    <p:tnLst>
      <p:par>
        <p:cTn id="1" dur="indefinite" restart="never" nodeType="tmRoot"/>
      </p:par>
    </p:tnLst>
  </p:timing>
  <p:hf sldNum="0" hdr="0" ftr="0"/>
  <p:txStyles>
    <p:titleStyle>
      <a:lvl1pPr algn="ctr" rtl="0" eaLnBrk="0" fontAlgn="base" hangingPunct="0">
        <a:spcBef>
          <a:spcPct val="0"/>
        </a:spcBef>
        <a:spcAft>
          <a:spcPct val="0"/>
        </a:spcAft>
        <a:defRPr sz="4400">
          <a:solidFill>
            <a:schemeClr val="bg1"/>
          </a:solidFill>
          <a:latin typeface="+mj-lt"/>
          <a:ea typeface="+mj-ea"/>
          <a:cs typeface="+mj-cs"/>
        </a:defRPr>
      </a:lvl1pPr>
      <a:lvl2pPr algn="ctr" rtl="0" eaLnBrk="0" fontAlgn="base" hangingPunct="0">
        <a:spcBef>
          <a:spcPct val="0"/>
        </a:spcBef>
        <a:spcAft>
          <a:spcPct val="0"/>
        </a:spcAft>
        <a:defRPr sz="4400">
          <a:solidFill>
            <a:schemeClr val="bg1"/>
          </a:solidFill>
          <a:latin typeface="Times New Roman" pitchFamily="18" charset="0"/>
        </a:defRPr>
      </a:lvl2pPr>
      <a:lvl3pPr algn="ctr" rtl="0" eaLnBrk="0" fontAlgn="base" hangingPunct="0">
        <a:spcBef>
          <a:spcPct val="0"/>
        </a:spcBef>
        <a:spcAft>
          <a:spcPct val="0"/>
        </a:spcAft>
        <a:defRPr sz="4400">
          <a:solidFill>
            <a:schemeClr val="bg1"/>
          </a:solidFill>
          <a:latin typeface="Times New Roman" pitchFamily="18" charset="0"/>
        </a:defRPr>
      </a:lvl3pPr>
      <a:lvl4pPr algn="ctr" rtl="0" eaLnBrk="0" fontAlgn="base" hangingPunct="0">
        <a:spcBef>
          <a:spcPct val="0"/>
        </a:spcBef>
        <a:spcAft>
          <a:spcPct val="0"/>
        </a:spcAft>
        <a:defRPr sz="4400">
          <a:solidFill>
            <a:schemeClr val="bg1"/>
          </a:solidFill>
          <a:latin typeface="Times New Roman" pitchFamily="18" charset="0"/>
        </a:defRPr>
      </a:lvl4pPr>
      <a:lvl5pPr algn="ctr" rtl="0" eaLnBrk="0" fontAlgn="base" hangingPunct="0">
        <a:spcBef>
          <a:spcPct val="0"/>
        </a:spcBef>
        <a:spcAft>
          <a:spcPct val="0"/>
        </a:spcAft>
        <a:defRPr sz="4400">
          <a:solidFill>
            <a:schemeClr val="bg1"/>
          </a:solidFill>
          <a:latin typeface="Times New Roman" pitchFamily="18" charset="0"/>
        </a:defRPr>
      </a:lvl5pPr>
      <a:lvl6pPr marL="457200" algn="ctr" rtl="0" fontAlgn="base">
        <a:spcBef>
          <a:spcPct val="0"/>
        </a:spcBef>
        <a:spcAft>
          <a:spcPct val="0"/>
        </a:spcAft>
        <a:defRPr sz="4400">
          <a:solidFill>
            <a:schemeClr val="bg1"/>
          </a:solidFill>
          <a:latin typeface="Times New Roman" pitchFamily="18" charset="0"/>
        </a:defRPr>
      </a:lvl6pPr>
      <a:lvl7pPr marL="914400" algn="ctr" rtl="0" fontAlgn="base">
        <a:spcBef>
          <a:spcPct val="0"/>
        </a:spcBef>
        <a:spcAft>
          <a:spcPct val="0"/>
        </a:spcAft>
        <a:defRPr sz="4400">
          <a:solidFill>
            <a:schemeClr val="bg1"/>
          </a:solidFill>
          <a:latin typeface="Times New Roman" pitchFamily="18" charset="0"/>
        </a:defRPr>
      </a:lvl7pPr>
      <a:lvl8pPr marL="1371600" algn="ctr" rtl="0" fontAlgn="base">
        <a:spcBef>
          <a:spcPct val="0"/>
        </a:spcBef>
        <a:spcAft>
          <a:spcPct val="0"/>
        </a:spcAft>
        <a:defRPr sz="4400">
          <a:solidFill>
            <a:schemeClr val="bg1"/>
          </a:solidFill>
          <a:latin typeface="Times New Roman" pitchFamily="18" charset="0"/>
        </a:defRPr>
      </a:lvl8pPr>
      <a:lvl9pPr marL="1828800" algn="ctr" rtl="0" fontAlgn="base">
        <a:spcBef>
          <a:spcPct val="0"/>
        </a:spcBef>
        <a:spcAft>
          <a:spcPct val="0"/>
        </a:spcAft>
        <a:defRPr sz="4400">
          <a:solidFill>
            <a:schemeClr val="bg1"/>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26.pn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31.png"/><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33.png"/></Relationships>
</file>

<file path=ppt/slides/_rels/slide1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37.png"/></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40.png"/></Relationships>
</file>

<file path=ppt/slides/_rels/slide23.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24.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2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54.png"/></Relationships>
</file>

<file path=ppt/slides/_rels/slide2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jpe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5.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5.png"/><Relationship Id="rId7"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10" Type="http://schemas.openxmlformats.org/officeDocument/2006/relationships/image" Target="../media/image18.png"/><Relationship Id="rId4" Type="http://schemas.openxmlformats.org/officeDocument/2006/relationships/image" Target="../media/image10.png"/><Relationship Id="rId9"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23.pn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3400" y="4724400"/>
            <a:ext cx="8077200" cy="1938992"/>
          </a:xfrm>
          <a:prstGeom prst="rect">
            <a:avLst/>
          </a:prstGeom>
          <a:noFill/>
        </p:spPr>
        <p:txBody>
          <a:bodyPr wrap="square" rtlCol="0">
            <a:spAutoFit/>
          </a:bodyPr>
          <a:lstStyle/>
          <a:p>
            <a:pPr algn="ctr"/>
            <a:r>
              <a:rPr lang="en-US" sz="3600" b="1" dirty="0" smtClean="0">
                <a:solidFill>
                  <a:schemeClr val="accent6"/>
                </a:solidFill>
              </a:rPr>
              <a:t>Juranettes Go on Tour!</a:t>
            </a:r>
          </a:p>
          <a:p>
            <a:pPr algn="ctr"/>
            <a:r>
              <a:rPr lang="en-US" sz="2400" b="1" dirty="0" smtClean="0">
                <a:solidFill>
                  <a:schemeClr val="accent6"/>
                </a:solidFill>
              </a:rPr>
              <a:t>Ashley Gorman, Shira Morris, Maureen Mullen,                      Melissa Penn, Laura Ryan</a:t>
            </a:r>
          </a:p>
          <a:p>
            <a:pPr algn="ctr"/>
            <a:endParaRPr lang="en-US" b="1" i="1" dirty="0" smtClean="0">
              <a:solidFill>
                <a:schemeClr val="accent6"/>
              </a:solidFill>
            </a:endParaRPr>
          </a:p>
          <a:p>
            <a:pPr algn="ctr"/>
            <a:r>
              <a:rPr lang="en-US" b="1" i="1" dirty="0" smtClean="0">
                <a:solidFill>
                  <a:schemeClr val="accent6"/>
                </a:solidFill>
              </a:rPr>
              <a:t>April 27</a:t>
            </a:r>
            <a:r>
              <a:rPr lang="en-US" b="1" i="1" baseline="30000" dirty="0" smtClean="0">
                <a:solidFill>
                  <a:schemeClr val="accent6"/>
                </a:solidFill>
              </a:rPr>
              <a:t>th</a:t>
            </a:r>
            <a:r>
              <a:rPr lang="en-US" b="1" i="1" smtClean="0">
                <a:solidFill>
                  <a:schemeClr val="accent6"/>
                </a:solidFill>
              </a:rPr>
              <a:t>, </a:t>
            </a:r>
            <a:r>
              <a:rPr lang="en-US" b="1" i="1" smtClean="0">
                <a:solidFill>
                  <a:schemeClr val="accent6"/>
                </a:solidFill>
              </a:rPr>
              <a:t>2009</a:t>
            </a:r>
            <a:endParaRPr lang="en-US" b="1" i="1" dirty="0" smtClean="0">
              <a:solidFill>
                <a:schemeClr val="accent6"/>
              </a:solidFill>
            </a:endParaRPr>
          </a:p>
        </p:txBody>
      </p:sp>
      <p:pic>
        <p:nvPicPr>
          <p:cNvPr id="13314" name="Picture 2"/>
          <p:cNvPicPr>
            <a:picLocks noChangeAspect="1" noChangeArrowheads="1"/>
          </p:cNvPicPr>
          <p:nvPr/>
        </p:nvPicPr>
        <p:blipFill>
          <a:blip r:embed="rId3"/>
          <a:srcRect l="5236"/>
          <a:stretch>
            <a:fillRect/>
          </a:stretch>
        </p:blipFill>
        <p:spPr bwMode="auto">
          <a:xfrm>
            <a:off x="2362200" y="1211016"/>
            <a:ext cx="4478615" cy="343718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228600" y="76200"/>
            <a:ext cx="7772400" cy="838200"/>
          </a:xfrm>
        </p:spPr>
        <p:txBody>
          <a:bodyPr/>
          <a:lstStyle/>
          <a:p>
            <a:r>
              <a:rPr lang="en-US" dirty="0" smtClean="0"/>
              <a:t>Project Overview</a:t>
            </a:r>
            <a:br>
              <a:rPr lang="en-US" dirty="0" smtClean="0"/>
            </a:br>
            <a:r>
              <a:rPr lang="en-US" sz="2000" i="1" dirty="0" smtClean="0"/>
              <a:t>Constraints</a:t>
            </a:r>
            <a:endParaRPr lang="en-US" i="1" dirty="0" smtClean="0"/>
          </a:p>
        </p:txBody>
      </p:sp>
      <p:sp>
        <p:nvSpPr>
          <p:cNvPr id="5" name="TextBox 4"/>
          <p:cNvSpPr txBox="1"/>
          <p:nvPr/>
        </p:nvSpPr>
        <p:spPr>
          <a:xfrm>
            <a:off x="304800" y="1015425"/>
            <a:ext cx="8458200" cy="584775"/>
          </a:xfrm>
          <a:prstGeom prst="rect">
            <a:avLst/>
          </a:prstGeom>
          <a:noFill/>
        </p:spPr>
        <p:txBody>
          <a:bodyPr wrap="square" rtlCol="0">
            <a:spAutoFit/>
          </a:bodyPr>
          <a:lstStyle/>
          <a:p>
            <a:pPr marL="0" lvl="1"/>
            <a:r>
              <a:rPr lang="en-US" sz="1600" i="1" kern="0" dirty="0" smtClean="0">
                <a:latin typeface="Arial" pitchFamily="34" charset="0"/>
                <a:cs typeface="Arial" pitchFamily="34" charset="0"/>
              </a:rPr>
              <a:t>In addition to collecting the necessary data, we needed to outline the key constraints the Juranettes would be faced with along their tour</a:t>
            </a:r>
          </a:p>
        </p:txBody>
      </p:sp>
      <p:sp>
        <p:nvSpPr>
          <p:cNvPr id="6" name="Rectangle 4"/>
          <p:cNvSpPr>
            <a:spLocks noChangeArrowheads="1"/>
          </p:cNvSpPr>
          <p:nvPr/>
        </p:nvSpPr>
        <p:spPr bwMode="auto">
          <a:xfrm>
            <a:off x="381000" y="2572702"/>
            <a:ext cx="4038600" cy="3524042"/>
          </a:xfrm>
          <a:prstGeom prst="rect">
            <a:avLst/>
          </a:prstGeom>
          <a:solidFill>
            <a:schemeClr val="bg1"/>
          </a:solidFill>
          <a:ln w="9525">
            <a:noFill/>
            <a:miter lim="800000"/>
            <a:headEnd/>
            <a:tailEnd/>
          </a:ln>
        </p:spPr>
        <p:txBody>
          <a:bodyPr wrap="square">
            <a:spAutoFit/>
          </a:bodyPr>
          <a:lstStyle/>
          <a:p>
            <a:pPr marL="342900" lvl="1" indent="-228600" defTabSz="684213" eaLnBrk="0" fontAlgn="auto" hangingPunct="0">
              <a:spcBef>
                <a:spcPts val="300"/>
              </a:spcBef>
              <a:spcAft>
                <a:spcPts val="0"/>
              </a:spcAft>
              <a:buSzPct val="65000"/>
              <a:buFont typeface="Wingdings" pitchFamily="2" charset="2"/>
              <a:buChar char="l"/>
              <a:defRPr/>
            </a:pPr>
            <a:r>
              <a:rPr lang="en-US" sz="1600" kern="0" dirty="0" smtClean="0">
                <a:latin typeface="+mj-lt"/>
              </a:rPr>
              <a:t>Each city must be the “source” exactly one time and the “destination” exactly one time</a:t>
            </a:r>
          </a:p>
          <a:p>
            <a:pPr marL="342900" lvl="1" indent="-228600" defTabSz="684213" eaLnBrk="0" fontAlgn="auto" hangingPunct="0">
              <a:spcBef>
                <a:spcPts val="300"/>
              </a:spcBef>
              <a:spcAft>
                <a:spcPts val="0"/>
              </a:spcAft>
              <a:buSzPct val="65000"/>
              <a:buFont typeface="Wingdings" pitchFamily="2" charset="2"/>
              <a:buChar char="l"/>
              <a:defRPr/>
            </a:pPr>
            <a:r>
              <a:rPr lang="en-US" sz="1600" kern="0" dirty="0" smtClean="0">
                <a:latin typeface="+mj-lt"/>
              </a:rPr>
              <a:t>No city can go to and from itself</a:t>
            </a:r>
          </a:p>
          <a:p>
            <a:pPr marL="342900" lvl="1" indent="-228600" defTabSz="684213" eaLnBrk="0" fontAlgn="auto" hangingPunct="0">
              <a:spcBef>
                <a:spcPts val="300"/>
              </a:spcBef>
              <a:spcAft>
                <a:spcPts val="0"/>
              </a:spcAft>
              <a:buSzPct val="65000"/>
              <a:buFont typeface="Wingdings" pitchFamily="2" charset="2"/>
              <a:buChar char="l"/>
              <a:defRPr/>
            </a:pPr>
            <a:r>
              <a:rPr lang="en-US" sz="1600" kern="0" dirty="0" smtClean="0">
                <a:latin typeface="+mj-lt"/>
              </a:rPr>
              <a:t>No “sub-tours” (e.g., small circles within cities close to one another) are allowed</a:t>
            </a:r>
          </a:p>
          <a:p>
            <a:pPr marL="342900" lvl="1" indent="-228600" defTabSz="684213" eaLnBrk="0" fontAlgn="auto" hangingPunct="0">
              <a:spcBef>
                <a:spcPts val="300"/>
              </a:spcBef>
              <a:spcAft>
                <a:spcPts val="0"/>
              </a:spcAft>
              <a:buSzPct val="65000"/>
              <a:buFont typeface="Wingdings" pitchFamily="2" charset="2"/>
              <a:buChar char="l"/>
              <a:defRPr/>
            </a:pPr>
            <a:r>
              <a:rPr lang="en-US" sz="1600" kern="0" dirty="0" smtClean="0">
                <a:latin typeface="+mj-lt"/>
              </a:rPr>
              <a:t>There must be 1 full day of travel for every 500 miles the bus must go</a:t>
            </a:r>
          </a:p>
          <a:p>
            <a:pPr marL="342900" lvl="1" indent="-228600" defTabSz="684213" eaLnBrk="0" fontAlgn="auto" hangingPunct="0">
              <a:spcBef>
                <a:spcPts val="300"/>
              </a:spcBef>
              <a:spcAft>
                <a:spcPts val="0"/>
              </a:spcAft>
              <a:buSzPct val="65000"/>
              <a:buFont typeface="Wingdings" pitchFamily="2" charset="2"/>
              <a:buChar char="l"/>
              <a:defRPr/>
            </a:pPr>
            <a:r>
              <a:rPr lang="en-US" sz="1600" kern="0" dirty="0" smtClean="0">
                <a:latin typeface="+mj-lt"/>
              </a:rPr>
              <a:t>Minimum cost per night for 2 hotel rooms at $100/night each </a:t>
            </a:r>
          </a:p>
          <a:p>
            <a:pPr marL="342900" lvl="1" indent="-228600" defTabSz="684213" eaLnBrk="0" hangingPunct="0">
              <a:spcBef>
                <a:spcPts val="300"/>
              </a:spcBef>
              <a:buSzPct val="65000"/>
              <a:buFont typeface="Wingdings" pitchFamily="2" charset="2"/>
              <a:buChar char="l"/>
              <a:defRPr/>
            </a:pPr>
            <a:r>
              <a:rPr lang="en-US" sz="1600" kern="0" dirty="0" smtClean="0">
                <a:solidFill>
                  <a:srgbClr val="000000"/>
                </a:solidFill>
                <a:latin typeface="Times New Roman"/>
              </a:rPr>
              <a:t>Minimum food and alcohol budget of $50 per person per day </a:t>
            </a:r>
          </a:p>
          <a:p>
            <a:pPr marL="342900" lvl="1" indent="-228600" defTabSz="684213" eaLnBrk="0" hangingPunct="0">
              <a:spcBef>
                <a:spcPts val="300"/>
              </a:spcBef>
              <a:buSzPct val="65000"/>
              <a:buFont typeface="Wingdings" pitchFamily="2" charset="2"/>
              <a:buChar char="l"/>
              <a:defRPr/>
            </a:pPr>
            <a:r>
              <a:rPr lang="en-US" sz="1600" kern="0" dirty="0" smtClean="0">
                <a:solidFill>
                  <a:srgbClr val="000000"/>
                </a:solidFill>
                <a:latin typeface="Times New Roman"/>
              </a:rPr>
              <a:t>Gas for the bus will cost us $.585 per mile </a:t>
            </a:r>
          </a:p>
        </p:txBody>
      </p:sp>
      <p:sp>
        <p:nvSpPr>
          <p:cNvPr id="8" name="TextBox 7"/>
          <p:cNvSpPr txBox="1"/>
          <p:nvPr/>
        </p:nvSpPr>
        <p:spPr>
          <a:xfrm>
            <a:off x="381000" y="1828801"/>
            <a:ext cx="4038600" cy="609599"/>
          </a:xfrm>
          <a:prstGeom prst="rect">
            <a:avLst/>
          </a:prstGeom>
          <a:solidFill>
            <a:schemeClr val="accent2">
              <a:lumMod val="20000"/>
              <a:lumOff val="80000"/>
            </a:schemeClr>
          </a:solidFill>
          <a:ln>
            <a:noFill/>
          </a:ln>
        </p:spPr>
        <p:txBody>
          <a:bodyPr wrap="square" rtlCol="0">
            <a:noAutofit/>
          </a:bodyPr>
          <a:lstStyle/>
          <a:p>
            <a:pPr algn="ctr"/>
            <a:r>
              <a:rPr lang="en-US" b="1" dirty="0" smtClean="0">
                <a:latin typeface="Arial" pitchFamily="34" charset="0"/>
                <a:cs typeface="Arial" pitchFamily="34" charset="0"/>
              </a:rPr>
              <a:t>Travel – Related                    Constraints</a:t>
            </a:r>
            <a:endParaRPr lang="en-US" b="1" dirty="0">
              <a:latin typeface="Arial" pitchFamily="34" charset="0"/>
              <a:cs typeface="Arial" pitchFamily="34" charset="0"/>
            </a:endParaRPr>
          </a:p>
        </p:txBody>
      </p:sp>
      <p:sp>
        <p:nvSpPr>
          <p:cNvPr id="9" name="Rectangle 4"/>
          <p:cNvSpPr>
            <a:spLocks noChangeArrowheads="1"/>
          </p:cNvSpPr>
          <p:nvPr/>
        </p:nvSpPr>
        <p:spPr bwMode="auto">
          <a:xfrm>
            <a:off x="4724400" y="2572702"/>
            <a:ext cx="4114800" cy="2462213"/>
          </a:xfrm>
          <a:prstGeom prst="rect">
            <a:avLst/>
          </a:prstGeom>
          <a:solidFill>
            <a:schemeClr val="bg1"/>
          </a:solidFill>
          <a:ln w="9525">
            <a:noFill/>
            <a:miter lim="800000"/>
            <a:headEnd/>
            <a:tailEnd/>
          </a:ln>
        </p:spPr>
        <p:txBody>
          <a:bodyPr wrap="square">
            <a:spAutoFit/>
          </a:bodyPr>
          <a:lstStyle/>
          <a:p>
            <a:pPr marL="342900" lvl="1" indent="-228600" defTabSz="684213" eaLnBrk="0" fontAlgn="auto" hangingPunct="0">
              <a:spcBef>
                <a:spcPts val="300"/>
              </a:spcBef>
              <a:spcAft>
                <a:spcPts val="0"/>
              </a:spcAft>
              <a:buSzPct val="65000"/>
              <a:buFont typeface="Wingdings" pitchFamily="2" charset="2"/>
              <a:buChar char="l"/>
              <a:defRPr/>
            </a:pPr>
            <a:r>
              <a:rPr lang="en-US" sz="1600" kern="0" dirty="0" smtClean="0">
                <a:latin typeface="+mj-lt"/>
              </a:rPr>
              <a:t>The Juranettes must perform at the following 2 festivals:</a:t>
            </a:r>
          </a:p>
          <a:p>
            <a:pPr marL="342900" lvl="1" indent="-228600" defTabSz="684213" eaLnBrk="0" fontAlgn="auto" hangingPunct="0">
              <a:spcBef>
                <a:spcPts val="300"/>
              </a:spcBef>
              <a:spcAft>
                <a:spcPts val="0"/>
              </a:spcAft>
              <a:buSzPct val="65000"/>
              <a:buFont typeface="Wingdings" pitchFamily="2" charset="2"/>
              <a:buChar char="l"/>
              <a:defRPr/>
            </a:pPr>
            <a:endParaRPr lang="en-US" sz="1600" kern="0" dirty="0" smtClean="0">
              <a:latin typeface="+mj-lt"/>
            </a:endParaRPr>
          </a:p>
          <a:p>
            <a:pPr marL="1377950" lvl="3" indent="-231775" defTabSz="684213" eaLnBrk="0" hangingPunct="0">
              <a:spcBef>
                <a:spcPts val="300"/>
              </a:spcBef>
              <a:buSzPct val="65000"/>
              <a:buFont typeface="Wingdings" pitchFamily="2" charset="2"/>
              <a:buChar char="§"/>
              <a:defRPr/>
            </a:pPr>
            <a:r>
              <a:rPr lang="en-US" sz="1600" kern="0" dirty="0" smtClean="0">
                <a:solidFill>
                  <a:srgbClr val="000000"/>
                </a:solidFill>
                <a:latin typeface="Times New Roman"/>
              </a:rPr>
              <a:t>Must open tour at Bonaroo (Manchester, TN) on June 11</a:t>
            </a:r>
            <a:r>
              <a:rPr lang="en-US" sz="1600" kern="0" baseline="30000" dirty="0" smtClean="0">
                <a:solidFill>
                  <a:srgbClr val="000000"/>
                </a:solidFill>
                <a:latin typeface="Times New Roman"/>
              </a:rPr>
              <a:t>th</a:t>
            </a:r>
            <a:r>
              <a:rPr lang="en-US" sz="1600" kern="0" dirty="0" smtClean="0">
                <a:solidFill>
                  <a:srgbClr val="000000"/>
                </a:solidFill>
                <a:latin typeface="Times New Roman"/>
              </a:rPr>
              <a:t> </a:t>
            </a:r>
          </a:p>
          <a:p>
            <a:pPr marL="1377950" lvl="3" indent="-231775" defTabSz="684213" eaLnBrk="0" hangingPunct="0">
              <a:spcBef>
                <a:spcPts val="300"/>
              </a:spcBef>
              <a:buSzPct val="65000"/>
              <a:buFont typeface="Wingdings" pitchFamily="2" charset="2"/>
              <a:buChar char="§"/>
              <a:defRPr/>
            </a:pPr>
            <a:endParaRPr lang="en-US" sz="1600" kern="0" dirty="0" smtClean="0">
              <a:solidFill>
                <a:srgbClr val="000000"/>
              </a:solidFill>
              <a:latin typeface="Times New Roman"/>
            </a:endParaRPr>
          </a:p>
          <a:p>
            <a:pPr marL="1377950" lvl="3" indent="-231775" defTabSz="684213" eaLnBrk="0" hangingPunct="0">
              <a:spcBef>
                <a:spcPts val="300"/>
              </a:spcBef>
              <a:buSzPct val="65000"/>
              <a:buFont typeface="Wingdings" pitchFamily="2" charset="2"/>
              <a:buChar char="§"/>
              <a:defRPr/>
            </a:pPr>
            <a:r>
              <a:rPr lang="en-US" sz="1600" kern="0" dirty="0" smtClean="0">
                <a:solidFill>
                  <a:srgbClr val="000000"/>
                </a:solidFill>
                <a:latin typeface="Times New Roman"/>
              </a:rPr>
              <a:t>Scheduled for appearance at Summer Fest (Milwaukee, WI) on June 25</a:t>
            </a:r>
            <a:r>
              <a:rPr lang="en-US" sz="1600" kern="0" baseline="30000" dirty="0" smtClean="0">
                <a:solidFill>
                  <a:srgbClr val="000000"/>
                </a:solidFill>
                <a:latin typeface="Times New Roman"/>
              </a:rPr>
              <a:t>th</a:t>
            </a:r>
            <a:endParaRPr lang="en-US" sz="1600" kern="0" dirty="0" smtClean="0">
              <a:solidFill>
                <a:srgbClr val="000000"/>
              </a:solidFill>
              <a:latin typeface="Times New Roman"/>
            </a:endParaRPr>
          </a:p>
        </p:txBody>
      </p:sp>
      <p:sp>
        <p:nvSpPr>
          <p:cNvPr id="10" name="TextBox 9"/>
          <p:cNvSpPr txBox="1"/>
          <p:nvPr/>
        </p:nvSpPr>
        <p:spPr>
          <a:xfrm>
            <a:off x="4724400" y="1828801"/>
            <a:ext cx="4114800" cy="609599"/>
          </a:xfrm>
          <a:prstGeom prst="rect">
            <a:avLst/>
          </a:prstGeom>
          <a:solidFill>
            <a:schemeClr val="accent2">
              <a:lumMod val="20000"/>
              <a:lumOff val="80000"/>
            </a:schemeClr>
          </a:solidFill>
          <a:ln>
            <a:noFill/>
          </a:ln>
        </p:spPr>
        <p:txBody>
          <a:bodyPr wrap="square" rtlCol="0">
            <a:noAutofit/>
          </a:bodyPr>
          <a:lstStyle/>
          <a:p>
            <a:pPr algn="ctr"/>
            <a:r>
              <a:rPr lang="en-US" b="1" dirty="0" smtClean="0">
                <a:latin typeface="Arial" pitchFamily="34" charset="0"/>
                <a:cs typeface="Arial" pitchFamily="34" charset="0"/>
              </a:rPr>
              <a:t>Band / Performance – Related Constraints</a:t>
            </a:r>
            <a:endParaRPr lang="en-US" b="1" dirty="0">
              <a:latin typeface="Arial" pitchFamily="34" charset="0"/>
              <a:cs typeface="Arial" pitchFamily="34" charset="0"/>
            </a:endParaRPr>
          </a:p>
        </p:txBody>
      </p:sp>
      <p:pic>
        <p:nvPicPr>
          <p:cNvPr id="32769" name="Picture 1"/>
          <p:cNvPicPr>
            <a:picLocks noChangeAspect="1" noChangeArrowheads="1"/>
          </p:cNvPicPr>
          <p:nvPr/>
        </p:nvPicPr>
        <p:blipFill>
          <a:blip r:embed="rId3"/>
          <a:srcRect/>
          <a:stretch>
            <a:fillRect/>
          </a:stretch>
        </p:blipFill>
        <p:spPr bwMode="auto">
          <a:xfrm>
            <a:off x="4876800" y="3429000"/>
            <a:ext cx="1200150" cy="438150"/>
          </a:xfrm>
          <a:prstGeom prst="rect">
            <a:avLst/>
          </a:prstGeom>
          <a:noFill/>
          <a:ln w="9525">
            <a:noFill/>
            <a:miter lim="800000"/>
            <a:headEnd/>
            <a:tailEnd/>
          </a:ln>
          <a:effectLst/>
        </p:spPr>
      </p:pic>
      <p:pic>
        <p:nvPicPr>
          <p:cNvPr id="32770" name="Picture 2"/>
          <p:cNvPicPr>
            <a:picLocks noChangeAspect="1" noChangeArrowheads="1"/>
          </p:cNvPicPr>
          <p:nvPr/>
        </p:nvPicPr>
        <p:blipFill>
          <a:blip r:embed="rId4"/>
          <a:srcRect/>
          <a:stretch>
            <a:fillRect/>
          </a:stretch>
        </p:blipFill>
        <p:spPr bwMode="auto">
          <a:xfrm>
            <a:off x="4895850" y="4191000"/>
            <a:ext cx="1123950" cy="847725"/>
          </a:xfrm>
          <a:prstGeom prst="rect">
            <a:avLst/>
          </a:prstGeom>
          <a:noFill/>
          <a:ln w="9525">
            <a:solidFill>
              <a:schemeClr val="tx1"/>
            </a:solidFill>
            <a:miter lim="800000"/>
            <a:headEnd/>
            <a:tailEnd/>
          </a:ln>
          <a:effectLst/>
        </p:spPr>
      </p:pic>
      <p:sp>
        <p:nvSpPr>
          <p:cNvPr id="11" name="Rectangle 4"/>
          <p:cNvSpPr>
            <a:spLocks noChangeArrowheads="1"/>
          </p:cNvSpPr>
          <p:nvPr/>
        </p:nvSpPr>
        <p:spPr bwMode="auto">
          <a:xfrm>
            <a:off x="4724400" y="5181600"/>
            <a:ext cx="4038600" cy="1361911"/>
          </a:xfrm>
          <a:prstGeom prst="rect">
            <a:avLst/>
          </a:prstGeom>
          <a:solidFill>
            <a:schemeClr val="bg1"/>
          </a:solidFill>
          <a:ln w="9525">
            <a:noFill/>
            <a:miter lim="800000"/>
            <a:headEnd/>
            <a:tailEnd/>
          </a:ln>
        </p:spPr>
        <p:txBody>
          <a:bodyPr wrap="square">
            <a:spAutoFit/>
          </a:bodyPr>
          <a:lstStyle/>
          <a:p>
            <a:pPr marL="342900" lvl="1" indent="-228600" defTabSz="684213" eaLnBrk="0" fontAlgn="auto" hangingPunct="0">
              <a:spcBef>
                <a:spcPts val="300"/>
              </a:spcBef>
              <a:spcAft>
                <a:spcPts val="0"/>
              </a:spcAft>
              <a:buSzPct val="65000"/>
              <a:buFont typeface="Wingdings" pitchFamily="2" charset="2"/>
              <a:buChar char="l"/>
              <a:defRPr/>
            </a:pPr>
            <a:r>
              <a:rPr lang="en-US" sz="1600" kern="0" dirty="0" smtClean="0">
                <a:latin typeface="+mj-lt"/>
              </a:rPr>
              <a:t>At large venues, there is a fixed revenue maximum of $15K per night</a:t>
            </a:r>
          </a:p>
          <a:p>
            <a:pPr marL="342900" lvl="1" indent="-228600" defTabSz="684213" eaLnBrk="0" fontAlgn="auto" hangingPunct="0">
              <a:spcBef>
                <a:spcPts val="300"/>
              </a:spcBef>
              <a:spcAft>
                <a:spcPts val="0"/>
              </a:spcAft>
              <a:buSzPct val="65000"/>
              <a:buFont typeface="Wingdings" pitchFamily="2" charset="2"/>
              <a:buChar char="l"/>
              <a:defRPr/>
            </a:pPr>
            <a:r>
              <a:rPr lang="en-US" sz="1600" kern="0" dirty="0" smtClean="0">
                <a:latin typeface="+mj-lt"/>
              </a:rPr>
              <a:t>At smaller venues, the average ticket price was assumed to be $30, with the Juranettes taking in 50% of that (or $15 per ticket)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0" y="2057400"/>
            <a:ext cx="9144000" cy="609600"/>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31746" name="Title 1"/>
          <p:cNvSpPr>
            <a:spLocks noGrp="1"/>
          </p:cNvSpPr>
          <p:nvPr>
            <p:ph type="title"/>
          </p:nvPr>
        </p:nvSpPr>
        <p:spPr>
          <a:xfrm>
            <a:off x="228600" y="76200"/>
            <a:ext cx="7772400" cy="838200"/>
          </a:xfrm>
        </p:spPr>
        <p:txBody>
          <a:bodyPr/>
          <a:lstStyle/>
          <a:p>
            <a:r>
              <a:rPr lang="en-US" b="1" dirty="0" smtClean="0"/>
              <a:t>Agenda</a:t>
            </a:r>
            <a:endParaRPr lang="en-US" sz="3600" b="1" dirty="0" smtClean="0"/>
          </a:p>
        </p:txBody>
      </p:sp>
      <p:sp>
        <p:nvSpPr>
          <p:cNvPr id="11" name="Rectangle 4"/>
          <p:cNvSpPr>
            <a:spLocks noChangeArrowheads="1"/>
          </p:cNvSpPr>
          <p:nvPr/>
        </p:nvSpPr>
        <p:spPr bwMode="auto">
          <a:xfrm>
            <a:off x="228600" y="1185446"/>
            <a:ext cx="8610600" cy="2870016"/>
          </a:xfrm>
          <a:prstGeom prst="rect">
            <a:avLst/>
          </a:prstGeom>
          <a:noFill/>
          <a:ln w="9525">
            <a:noFill/>
            <a:miter lim="800000"/>
            <a:headEnd/>
            <a:tailEnd/>
          </a:ln>
        </p:spPr>
        <p:txBody>
          <a:bodyPr wrap="square">
            <a:spAutoFit/>
          </a:bodyPr>
          <a:lstStyle/>
          <a:p>
            <a:pPr marL="342900" lvl="1" indent="-228600" defTabSz="684213" eaLnBrk="0" hangingPunct="0">
              <a:spcBef>
                <a:spcPts val="300"/>
              </a:spcBef>
              <a:buSzPct val="65000"/>
              <a:buFont typeface="Wingdings" pitchFamily="2" charset="2"/>
              <a:buChar char="l"/>
            </a:pPr>
            <a:r>
              <a:rPr lang="en-US" sz="2800" dirty="0" smtClean="0">
                <a:solidFill>
                  <a:srgbClr val="000000"/>
                </a:solidFill>
                <a:latin typeface="Times New Roman"/>
              </a:rPr>
              <a:t>Project Overview</a:t>
            </a:r>
          </a:p>
          <a:p>
            <a:pPr marL="342900" lvl="1" indent="-228600" defTabSz="684213" eaLnBrk="0" hangingPunct="0">
              <a:spcBef>
                <a:spcPts val="300"/>
              </a:spcBef>
              <a:buSzPct val="65000"/>
            </a:pPr>
            <a:endParaRPr lang="en-US" sz="2800" dirty="0" smtClean="0">
              <a:solidFill>
                <a:srgbClr val="000000"/>
              </a:solidFill>
              <a:latin typeface="Times New Roman"/>
            </a:endParaRPr>
          </a:p>
          <a:p>
            <a:pPr marL="342900" lvl="1" indent="-228600" defTabSz="684213" eaLnBrk="0" hangingPunct="0">
              <a:spcBef>
                <a:spcPts val="300"/>
              </a:spcBef>
              <a:buSzPct val="65000"/>
              <a:buFont typeface="Wingdings" pitchFamily="2" charset="2"/>
              <a:buChar char="l"/>
            </a:pPr>
            <a:r>
              <a:rPr lang="en-US" sz="2800" b="1" dirty="0" smtClean="0">
                <a:solidFill>
                  <a:srgbClr val="000000"/>
                </a:solidFill>
                <a:latin typeface="Times New Roman"/>
              </a:rPr>
              <a:t>Model Components</a:t>
            </a:r>
          </a:p>
          <a:p>
            <a:pPr marL="342900" lvl="1" indent="-228600" defTabSz="684213" eaLnBrk="0" hangingPunct="0">
              <a:spcBef>
                <a:spcPts val="300"/>
              </a:spcBef>
              <a:buSzPct val="65000"/>
            </a:pPr>
            <a:endParaRPr lang="en-US" sz="2800" dirty="0" smtClean="0">
              <a:solidFill>
                <a:srgbClr val="000000"/>
              </a:solidFill>
              <a:latin typeface="Times New Roman"/>
            </a:endParaRPr>
          </a:p>
          <a:p>
            <a:pPr marL="342900" lvl="1" indent="-228600" defTabSz="684213" eaLnBrk="0" hangingPunct="0">
              <a:spcBef>
                <a:spcPts val="300"/>
              </a:spcBef>
              <a:buSzPct val="65000"/>
              <a:buFont typeface="Wingdings" pitchFamily="2" charset="2"/>
              <a:buChar char="l"/>
            </a:pPr>
            <a:r>
              <a:rPr lang="en-US" sz="2800" dirty="0" smtClean="0">
                <a:solidFill>
                  <a:srgbClr val="000000"/>
                </a:solidFill>
                <a:latin typeface="Times New Roman"/>
              </a:rPr>
              <a:t>Final Results</a:t>
            </a:r>
          </a:p>
          <a:p>
            <a:pPr marL="342900" lvl="1" indent="-228600" defTabSz="684213" eaLnBrk="0" hangingPunct="0">
              <a:spcBef>
                <a:spcPts val="300"/>
              </a:spcBef>
              <a:buSzPct val="65000"/>
              <a:buFont typeface="Wingdings" pitchFamily="2" charset="2"/>
              <a:buChar char="l"/>
            </a:pPr>
            <a:endParaRPr lang="en-US" sz="2800" dirty="0" smtClean="0">
              <a:solidFill>
                <a:srgbClr val="FF0000"/>
              </a:solidFill>
              <a:latin typeface="Times New Roman"/>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228600" y="76200"/>
            <a:ext cx="7772400" cy="838200"/>
          </a:xfrm>
        </p:spPr>
        <p:txBody>
          <a:bodyPr/>
          <a:lstStyle/>
          <a:p>
            <a:r>
              <a:rPr lang="en-US" b="1" dirty="0" smtClean="0"/>
              <a:t>Model Components</a:t>
            </a:r>
            <a:br>
              <a:rPr lang="en-US" b="1" dirty="0" smtClean="0"/>
            </a:br>
            <a:r>
              <a:rPr lang="en-US" sz="2000" i="1" dirty="0" smtClean="0"/>
              <a:t>Overview of  Analysis</a:t>
            </a:r>
            <a:endParaRPr lang="en-US" sz="3600" i="1" dirty="0" smtClean="0"/>
          </a:p>
        </p:txBody>
      </p:sp>
      <p:sp>
        <p:nvSpPr>
          <p:cNvPr id="6" name="TextBox 5"/>
          <p:cNvSpPr txBox="1"/>
          <p:nvPr/>
        </p:nvSpPr>
        <p:spPr>
          <a:xfrm>
            <a:off x="304800" y="1015425"/>
            <a:ext cx="8458200" cy="584775"/>
          </a:xfrm>
          <a:prstGeom prst="rect">
            <a:avLst/>
          </a:prstGeom>
          <a:noFill/>
        </p:spPr>
        <p:txBody>
          <a:bodyPr wrap="square" rtlCol="0">
            <a:spAutoFit/>
          </a:bodyPr>
          <a:lstStyle/>
          <a:p>
            <a:pPr marL="0" lvl="1"/>
            <a:r>
              <a:rPr lang="en-US" sz="1600" i="1" kern="0" dirty="0" smtClean="0">
                <a:latin typeface="Arial" pitchFamily="34" charset="0"/>
                <a:cs typeface="Arial" pitchFamily="34" charset="0"/>
              </a:rPr>
              <a:t>To achieve the Juranette’s ultimate objective of maximizing profits on tour, we broke the model down into 3 distinct components: </a:t>
            </a:r>
          </a:p>
        </p:txBody>
      </p:sp>
      <p:pic>
        <p:nvPicPr>
          <p:cNvPr id="15362" name="Picture 2"/>
          <p:cNvPicPr>
            <a:picLocks noChangeAspect="1" noChangeArrowheads="1"/>
          </p:cNvPicPr>
          <p:nvPr/>
        </p:nvPicPr>
        <p:blipFill>
          <a:blip r:embed="rId3"/>
          <a:srcRect/>
          <a:stretch>
            <a:fillRect/>
          </a:stretch>
        </p:blipFill>
        <p:spPr bwMode="auto">
          <a:xfrm>
            <a:off x="914400" y="4419600"/>
            <a:ext cx="1760247" cy="1738313"/>
          </a:xfrm>
          <a:prstGeom prst="rect">
            <a:avLst/>
          </a:prstGeom>
          <a:noFill/>
          <a:ln w="9525">
            <a:noFill/>
            <a:miter lim="800000"/>
            <a:headEnd/>
            <a:tailEnd/>
          </a:ln>
          <a:effectLst/>
        </p:spPr>
      </p:pic>
      <p:sp>
        <p:nvSpPr>
          <p:cNvPr id="7" name="Rectangle 6"/>
          <p:cNvSpPr/>
          <p:nvPr/>
        </p:nvSpPr>
        <p:spPr bwMode="auto">
          <a:xfrm>
            <a:off x="762000" y="1828800"/>
            <a:ext cx="2057400" cy="2286000"/>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rPr>
              <a:t>Assess the shortest distance across the 13 cities to ultimately minimize costs</a:t>
            </a:r>
          </a:p>
        </p:txBody>
      </p:sp>
      <p:sp>
        <p:nvSpPr>
          <p:cNvPr id="8" name="Oval 7"/>
          <p:cNvSpPr/>
          <p:nvPr/>
        </p:nvSpPr>
        <p:spPr bwMode="auto">
          <a:xfrm>
            <a:off x="685800" y="1752600"/>
            <a:ext cx="304800" cy="304800"/>
          </a:xfrm>
          <a:prstGeom prst="ellipse">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Times New Roman" pitchFamily="18" charset="0"/>
              </a:rPr>
              <a:t>1</a:t>
            </a:r>
          </a:p>
        </p:txBody>
      </p:sp>
      <p:sp>
        <p:nvSpPr>
          <p:cNvPr id="14" name="Down Arrow 13"/>
          <p:cNvSpPr/>
          <p:nvPr/>
        </p:nvSpPr>
        <p:spPr bwMode="auto">
          <a:xfrm>
            <a:off x="1295400" y="4114800"/>
            <a:ext cx="990600" cy="457200"/>
          </a:xfrm>
          <a:prstGeom prst="downArrow">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15" name="TextBox 14"/>
          <p:cNvSpPr txBox="1"/>
          <p:nvPr/>
        </p:nvSpPr>
        <p:spPr>
          <a:xfrm>
            <a:off x="609600" y="6214646"/>
            <a:ext cx="2362200" cy="584775"/>
          </a:xfrm>
          <a:prstGeom prst="rect">
            <a:avLst/>
          </a:prstGeom>
          <a:noFill/>
        </p:spPr>
        <p:txBody>
          <a:bodyPr wrap="square" rtlCol="0">
            <a:spAutoFit/>
          </a:bodyPr>
          <a:lstStyle/>
          <a:p>
            <a:pPr marL="0" lvl="1" algn="ctr"/>
            <a:r>
              <a:rPr lang="en-US" sz="1600" b="1" i="1" kern="0" dirty="0" smtClean="0">
                <a:latin typeface="Arial" pitchFamily="34" charset="0"/>
                <a:cs typeface="Arial" pitchFamily="34" charset="0"/>
              </a:rPr>
              <a:t>“Traveling Salesman” Analysis</a:t>
            </a:r>
          </a:p>
        </p:txBody>
      </p:sp>
      <p:sp>
        <p:nvSpPr>
          <p:cNvPr id="16" name="Rectangle 15"/>
          <p:cNvSpPr/>
          <p:nvPr/>
        </p:nvSpPr>
        <p:spPr bwMode="auto">
          <a:xfrm>
            <a:off x="3733800" y="1828800"/>
            <a:ext cx="2057400" cy="2286000"/>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rPr>
              <a:t>Determine the optimal schedule for the tour based on hotel, festival, and travel constraints</a:t>
            </a:r>
          </a:p>
        </p:txBody>
      </p:sp>
      <p:sp>
        <p:nvSpPr>
          <p:cNvPr id="17" name="Down Arrow 16"/>
          <p:cNvSpPr/>
          <p:nvPr/>
        </p:nvSpPr>
        <p:spPr bwMode="auto">
          <a:xfrm>
            <a:off x="4267200" y="4114800"/>
            <a:ext cx="990600" cy="457200"/>
          </a:xfrm>
          <a:prstGeom prst="downArrow">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10" name="Oval 9"/>
          <p:cNvSpPr/>
          <p:nvPr/>
        </p:nvSpPr>
        <p:spPr bwMode="auto">
          <a:xfrm>
            <a:off x="3581400" y="1752600"/>
            <a:ext cx="304800" cy="304800"/>
          </a:xfrm>
          <a:prstGeom prst="ellipse">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Times New Roman" pitchFamily="18" charset="0"/>
              </a:rPr>
              <a:t>2</a:t>
            </a:r>
          </a:p>
        </p:txBody>
      </p:sp>
      <p:sp>
        <p:nvSpPr>
          <p:cNvPr id="18" name="TextBox 17"/>
          <p:cNvSpPr txBox="1"/>
          <p:nvPr/>
        </p:nvSpPr>
        <p:spPr>
          <a:xfrm>
            <a:off x="6324600" y="6214646"/>
            <a:ext cx="2362200" cy="584775"/>
          </a:xfrm>
          <a:prstGeom prst="rect">
            <a:avLst/>
          </a:prstGeom>
          <a:noFill/>
        </p:spPr>
        <p:txBody>
          <a:bodyPr wrap="square" rtlCol="0">
            <a:spAutoFit/>
          </a:bodyPr>
          <a:lstStyle/>
          <a:p>
            <a:pPr marL="0" lvl="1" algn="ctr"/>
            <a:r>
              <a:rPr lang="en-US" sz="1600" b="1" i="1" kern="0" dirty="0" smtClean="0">
                <a:latin typeface="Arial" pitchFamily="34" charset="0"/>
                <a:cs typeface="Arial" pitchFamily="34" charset="0"/>
              </a:rPr>
              <a:t>“Crystal Ball” Analysis</a:t>
            </a:r>
          </a:p>
        </p:txBody>
      </p:sp>
      <p:pic>
        <p:nvPicPr>
          <p:cNvPr id="15363" name="Picture 3"/>
          <p:cNvPicPr>
            <a:picLocks noChangeAspect="1" noChangeArrowheads="1"/>
          </p:cNvPicPr>
          <p:nvPr/>
        </p:nvPicPr>
        <p:blipFill>
          <a:blip r:embed="rId4"/>
          <a:srcRect/>
          <a:stretch>
            <a:fillRect/>
          </a:stretch>
        </p:blipFill>
        <p:spPr bwMode="auto">
          <a:xfrm>
            <a:off x="6400800" y="4648200"/>
            <a:ext cx="2116354" cy="1433513"/>
          </a:xfrm>
          <a:prstGeom prst="rect">
            <a:avLst/>
          </a:prstGeom>
          <a:noFill/>
          <a:ln w="9525">
            <a:noFill/>
            <a:miter lim="800000"/>
            <a:headEnd/>
            <a:tailEnd/>
          </a:ln>
          <a:effectLst/>
        </p:spPr>
      </p:pic>
      <p:sp>
        <p:nvSpPr>
          <p:cNvPr id="19" name="Rectangle 18"/>
          <p:cNvSpPr/>
          <p:nvPr/>
        </p:nvSpPr>
        <p:spPr bwMode="auto">
          <a:xfrm>
            <a:off x="6477000" y="1828800"/>
            <a:ext cx="2057400" cy="2286000"/>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rPr>
              <a:t>Estimate expected revenue </a:t>
            </a:r>
            <a:r>
              <a:rPr lang="en-US" sz="2000" b="1" dirty="0" smtClean="0">
                <a:latin typeface="Times New Roman" pitchFamily="18" charset="0"/>
              </a:rPr>
              <a:t>at the smaller venues to compare  to large venue fixed price</a:t>
            </a:r>
            <a:endParaRPr kumimoji="0" lang="en-US" sz="2800" b="1" i="0" u="none" strike="noStrike" cap="none" normalizeH="0" baseline="0" dirty="0" smtClean="0">
              <a:ln>
                <a:noFill/>
              </a:ln>
              <a:solidFill>
                <a:schemeClr val="tx1"/>
              </a:solidFill>
              <a:effectLst/>
              <a:latin typeface="Times New Roman" pitchFamily="18" charset="0"/>
            </a:endParaRPr>
          </a:p>
        </p:txBody>
      </p:sp>
      <p:sp>
        <p:nvSpPr>
          <p:cNvPr id="13" name="Oval 12"/>
          <p:cNvSpPr/>
          <p:nvPr/>
        </p:nvSpPr>
        <p:spPr bwMode="auto">
          <a:xfrm>
            <a:off x="6324600" y="1752600"/>
            <a:ext cx="304800" cy="304800"/>
          </a:xfrm>
          <a:prstGeom prst="ellipse">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b="1" dirty="0" smtClean="0">
                <a:latin typeface="Times New Roman" pitchFamily="18" charset="0"/>
              </a:rPr>
              <a:t>3</a:t>
            </a:r>
            <a:endParaRPr kumimoji="0" lang="en-US" b="1" i="0" u="none" strike="noStrike" cap="none" normalizeH="0" baseline="0" dirty="0" smtClean="0">
              <a:ln>
                <a:noFill/>
              </a:ln>
              <a:solidFill>
                <a:schemeClr val="tx1"/>
              </a:solidFill>
              <a:effectLst/>
              <a:latin typeface="Times New Roman" pitchFamily="18" charset="0"/>
            </a:endParaRPr>
          </a:p>
        </p:txBody>
      </p:sp>
      <p:sp>
        <p:nvSpPr>
          <p:cNvPr id="20" name="Down Arrow 19"/>
          <p:cNvSpPr/>
          <p:nvPr/>
        </p:nvSpPr>
        <p:spPr bwMode="auto">
          <a:xfrm>
            <a:off x="7010400" y="4114800"/>
            <a:ext cx="990600" cy="457200"/>
          </a:xfrm>
          <a:prstGeom prst="downArrow">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pic>
        <p:nvPicPr>
          <p:cNvPr id="15364" name="Picture 4"/>
          <p:cNvPicPr>
            <a:picLocks noChangeAspect="1" noChangeArrowheads="1"/>
          </p:cNvPicPr>
          <p:nvPr/>
        </p:nvPicPr>
        <p:blipFill>
          <a:blip r:embed="rId5"/>
          <a:srcRect/>
          <a:stretch>
            <a:fillRect/>
          </a:stretch>
        </p:blipFill>
        <p:spPr bwMode="auto">
          <a:xfrm>
            <a:off x="3429000" y="4572000"/>
            <a:ext cx="2320019" cy="1624013"/>
          </a:xfrm>
          <a:prstGeom prst="rect">
            <a:avLst/>
          </a:prstGeom>
          <a:noFill/>
          <a:ln w="9525">
            <a:noFill/>
            <a:miter lim="800000"/>
            <a:headEnd/>
            <a:tailEnd/>
          </a:ln>
          <a:effectLst/>
        </p:spPr>
      </p:pic>
      <p:sp>
        <p:nvSpPr>
          <p:cNvPr id="22" name="TextBox 21"/>
          <p:cNvSpPr txBox="1"/>
          <p:nvPr/>
        </p:nvSpPr>
        <p:spPr>
          <a:xfrm>
            <a:off x="3505200" y="6214646"/>
            <a:ext cx="2362200" cy="584775"/>
          </a:xfrm>
          <a:prstGeom prst="rect">
            <a:avLst/>
          </a:prstGeom>
          <a:noFill/>
        </p:spPr>
        <p:txBody>
          <a:bodyPr wrap="square" rtlCol="0">
            <a:spAutoFit/>
          </a:bodyPr>
          <a:lstStyle/>
          <a:p>
            <a:pPr marL="0" lvl="1" algn="ctr"/>
            <a:r>
              <a:rPr lang="en-US" sz="1600" b="1" i="1" kern="0" dirty="0" smtClean="0">
                <a:latin typeface="Arial" pitchFamily="34" charset="0"/>
                <a:cs typeface="Arial" pitchFamily="34" charset="0"/>
              </a:rPr>
              <a:t>Tour Schedule  Analysis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228600" y="76200"/>
            <a:ext cx="7772400" cy="838200"/>
          </a:xfrm>
        </p:spPr>
        <p:txBody>
          <a:bodyPr/>
          <a:lstStyle/>
          <a:p>
            <a:r>
              <a:rPr lang="en-US" b="1" dirty="0" smtClean="0"/>
              <a:t>Model Components</a:t>
            </a:r>
            <a:br>
              <a:rPr lang="en-US" b="1" dirty="0" smtClean="0"/>
            </a:br>
            <a:r>
              <a:rPr lang="en-US" sz="2000" i="1" dirty="0" smtClean="0"/>
              <a:t>Traveling Salesmen Model Formulation</a:t>
            </a:r>
            <a:endParaRPr lang="en-US" sz="3600" i="1" dirty="0" smtClean="0"/>
          </a:p>
        </p:txBody>
      </p:sp>
      <p:pic>
        <p:nvPicPr>
          <p:cNvPr id="16386" name="Picture 2"/>
          <p:cNvPicPr>
            <a:picLocks noChangeAspect="1" noChangeArrowheads="1"/>
          </p:cNvPicPr>
          <p:nvPr/>
        </p:nvPicPr>
        <p:blipFill>
          <a:blip r:embed="rId3"/>
          <a:srcRect/>
          <a:stretch>
            <a:fillRect/>
          </a:stretch>
        </p:blipFill>
        <p:spPr bwMode="auto">
          <a:xfrm>
            <a:off x="533400" y="1663770"/>
            <a:ext cx="3733800" cy="2719999"/>
          </a:xfrm>
          <a:prstGeom prst="rect">
            <a:avLst/>
          </a:prstGeom>
          <a:noFill/>
          <a:ln w="9525">
            <a:solidFill>
              <a:schemeClr val="tx1"/>
            </a:solidFill>
            <a:miter lim="800000"/>
            <a:headEnd/>
            <a:tailEnd/>
          </a:ln>
          <a:effectLst/>
        </p:spPr>
      </p:pic>
      <p:pic>
        <p:nvPicPr>
          <p:cNvPr id="16387" name="Picture 3"/>
          <p:cNvPicPr>
            <a:picLocks noChangeAspect="1" noChangeArrowheads="1"/>
          </p:cNvPicPr>
          <p:nvPr/>
        </p:nvPicPr>
        <p:blipFill>
          <a:blip r:embed="rId4"/>
          <a:srcRect/>
          <a:stretch>
            <a:fillRect/>
          </a:stretch>
        </p:blipFill>
        <p:spPr bwMode="auto">
          <a:xfrm>
            <a:off x="5791200" y="3998386"/>
            <a:ext cx="3000288" cy="2707214"/>
          </a:xfrm>
          <a:prstGeom prst="rect">
            <a:avLst/>
          </a:prstGeom>
          <a:noFill/>
          <a:ln w="9525">
            <a:noFill/>
            <a:miter lim="800000"/>
            <a:headEnd/>
            <a:tailEnd/>
          </a:ln>
          <a:effectLst/>
        </p:spPr>
      </p:pic>
      <p:sp>
        <p:nvSpPr>
          <p:cNvPr id="20" name="TextBox 19"/>
          <p:cNvSpPr txBox="1"/>
          <p:nvPr/>
        </p:nvSpPr>
        <p:spPr>
          <a:xfrm>
            <a:off x="304800" y="1015425"/>
            <a:ext cx="8458200" cy="584775"/>
          </a:xfrm>
          <a:prstGeom prst="rect">
            <a:avLst/>
          </a:prstGeom>
          <a:noFill/>
        </p:spPr>
        <p:txBody>
          <a:bodyPr wrap="square" rtlCol="0">
            <a:spAutoFit/>
          </a:bodyPr>
          <a:lstStyle/>
          <a:p>
            <a:pPr marL="0" lvl="1"/>
            <a:r>
              <a:rPr lang="en-US" sz="1600" i="1" kern="0" dirty="0" smtClean="0">
                <a:latin typeface="Arial" pitchFamily="34" charset="0"/>
                <a:cs typeface="Arial" pitchFamily="34" charset="0"/>
              </a:rPr>
              <a:t>Much like the traveling salesman problem, we needed to assess the shortest (and most cost effective) distance between each city on the tour, adhering to our established constraints</a:t>
            </a:r>
          </a:p>
        </p:txBody>
      </p:sp>
      <p:sp>
        <p:nvSpPr>
          <p:cNvPr id="6" name="Rectangle 4"/>
          <p:cNvSpPr>
            <a:spLocks noChangeArrowheads="1"/>
          </p:cNvSpPr>
          <p:nvPr/>
        </p:nvSpPr>
        <p:spPr bwMode="auto">
          <a:xfrm>
            <a:off x="4495800" y="1676400"/>
            <a:ext cx="4419600" cy="1977464"/>
          </a:xfrm>
          <a:prstGeom prst="rect">
            <a:avLst/>
          </a:prstGeom>
          <a:noFill/>
          <a:ln w="9525">
            <a:noFill/>
            <a:miter lim="800000"/>
            <a:headEnd/>
            <a:tailEnd/>
          </a:ln>
        </p:spPr>
        <p:txBody>
          <a:bodyPr wrap="square">
            <a:spAutoFit/>
          </a:bodyPr>
          <a:lstStyle/>
          <a:p>
            <a:pPr marL="342900" lvl="1" indent="-228600" defTabSz="684213" eaLnBrk="0" hangingPunct="0">
              <a:spcBef>
                <a:spcPts val="300"/>
              </a:spcBef>
              <a:buSzPct val="65000"/>
              <a:buFont typeface="Wingdings" pitchFamily="2" charset="2"/>
              <a:buChar char="l"/>
            </a:pPr>
            <a:r>
              <a:rPr lang="en-US" sz="2000" b="1" dirty="0" smtClean="0">
                <a:solidFill>
                  <a:srgbClr val="000000"/>
                </a:solidFill>
                <a:latin typeface="Times New Roman"/>
              </a:rPr>
              <a:t>Objective: </a:t>
            </a:r>
            <a:r>
              <a:rPr lang="en-US" sz="2000" dirty="0" smtClean="0">
                <a:solidFill>
                  <a:srgbClr val="000000"/>
                </a:solidFill>
                <a:latin typeface="Times New Roman"/>
              </a:rPr>
              <a:t>Minimize total  distance traveled (sum product of the binary variables times the distances)</a:t>
            </a:r>
          </a:p>
          <a:p>
            <a:pPr marL="342900" lvl="1" indent="-228600" defTabSz="684213" eaLnBrk="0" hangingPunct="0">
              <a:spcBef>
                <a:spcPts val="300"/>
              </a:spcBef>
              <a:buSzPct val="65000"/>
              <a:buFont typeface="Wingdings" pitchFamily="2" charset="2"/>
              <a:buChar char="l"/>
            </a:pPr>
            <a:r>
              <a:rPr lang="en-US" sz="2000" b="1" dirty="0" smtClean="0">
                <a:solidFill>
                  <a:srgbClr val="000000"/>
                </a:solidFill>
                <a:latin typeface="Times New Roman"/>
              </a:rPr>
              <a:t>Decision Variables: </a:t>
            </a:r>
            <a:r>
              <a:rPr lang="en-US" sz="2000" dirty="0" smtClean="0">
                <a:solidFill>
                  <a:srgbClr val="000000"/>
                </a:solidFill>
                <a:latin typeface="Times New Roman"/>
              </a:rPr>
              <a:t>Binary decisions (0, 1) from each “source” city to each “destination” city</a:t>
            </a:r>
          </a:p>
        </p:txBody>
      </p:sp>
      <p:sp>
        <p:nvSpPr>
          <p:cNvPr id="7" name="Rectangle 4"/>
          <p:cNvSpPr>
            <a:spLocks noChangeArrowheads="1"/>
          </p:cNvSpPr>
          <p:nvPr/>
        </p:nvSpPr>
        <p:spPr bwMode="auto">
          <a:xfrm>
            <a:off x="152400" y="4572000"/>
            <a:ext cx="5486400" cy="2054409"/>
          </a:xfrm>
          <a:prstGeom prst="rect">
            <a:avLst/>
          </a:prstGeom>
          <a:noFill/>
          <a:ln w="9525">
            <a:noFill/>
            <a:miter lim="800000"/>
            <a:headEnd/>
            <a:tailEnd/>
          </a:ln>
        </p:spPr>
        <p:txBody>
          <a:bodyPr wrap="square">
            <a:spAutoFit/>
          </a:bodyPr>
          <a:lstStyle/>
          <a:p>
            <a:pPr marL="342900" lvl="1" indent="-228600" defTabSz="684213" eaLnBrk="0" hangingPunct="0">
              <a:spcBef>
                <a:spcPts val="300"/>
              </a:spcBef>
              <a:buSzPct val="65000"/>
              <a:buFont typeface="Wingdings" pitchFamily="2" charset="2"/>
              <a:buChar char="l"/>
            </a:pPr>
            <a:r>
              <a:rPr lang="en-US" sz="2000" b="1" dirty="0" smtClean="0">
                <a:solidFill>
                  <a:srgbClr val="000000"/>
                </a:solidFill>
                <a:latin typeface="Times New Roman"/>
              </a:rPr>
              <a:t>Constraints: </a:t>
            </a:r>
          </a:p>
          <a:p>
            <a:pPr marL="800100" lvl="2" indent="-228600" defTabSz="684213" eaLnBrk="0" hangingPunct="0">
              <a:spcBef>
                <a:spcPts val="300"/>
              </a:spcBef>
              <a:buSzPct val="65000"/>
              <a:buFont typeface="Courier New" pitchFamily="49" charset="0"/>
              <a:buChar char="o"/>
            </a:pPr>
            <a:r>
              <a:rPr lang="en-US" sz="2000" dirty="0" smtClean="0">
                <a:solidFill>
                  <a:srgbClr val="000000"/>
                </a:solidFill>
                <a:latin typeface="Times New Roman"/>
              </a:rPr>
              <a:t>Each city must be the “source” exactly one time and the “destination” exactly one time</a:t>
            </a:r>
          </a:p>
          <a:p>
            <a:pPr marL="800100" lvl="2" indent="-228600" defTabSz="684213" eaLnBrk="0" hangingPunct="0">
              <a:spcBef>
                <a:spcPts val="300"/>
              </a:spcBef>
              <a:buSzPct val="65000"/>
              <a:buFont typeface="Courier New" pitchFamily="49" charset="0"/>
              <a:buChar char="o"/>
            </a:pPr>
            <a:r>
              <a:rPr lang="en-US" sz="2000" dirty="0" smtClean="0">
                <a:solidFill>
                  <a:srgbClr val="000000"/>
                </a:solidFill>
                <a:latin typeface="Times New Roman"/>
              </a:rPr>
              <a:t>No city can go to and from itself</a:t>
            </a:r>
          </a:p>
          <a:p>
            <a:pPr marL="800100" lvl="2" indent="-228600" defTabSz="684213" eaLnBrk="0" hangingPunct="0">
              <a:spcBef>
                <a:spcPts val="300"/>
              </a:spcBef>
              <a:buSzPct val="65000"/>
              <a:buFont typeface="Courier New" pitchFamily="49" charset="0"/>
              <a:buChar char="o"/>
            </a:pPr>
            <a:r>
              <a:rPr lang="en-US" sz="2000" dirty="0" smtClean="0">
                <a:solidFill>
                  <a:srgbClr val="000000"/>
                </a:solidFill>
                <a:latin typeface="Times New Roman"/>
              </a:rPr>
              <a:t>No “sub-tours” are allowed (e.g., small circles within cities close to one another)</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228600" y="76200"/>
            <a:ext cx="7772400" cy="838200"/>
          </a:xfrm>
        </p:spPr>
        <p:txBody>
          <a:bodyPr/>
          <a:lstStyle/>
          <a:p>
            <a:r>
              <a:rPr lang="en-US" b="1" dirty="0" smtClean="0"/>
              <a:t>Model Components</a:t>
            </a:r>
            <a:br>
              <a:rPr lang="en-US" b="1" dirty="0" smtClean="0"/>
            </a:br>
            <a:r>
              <a:rPr lang="en-US" sz="2000" i="1" dirty="0" smtClean="0"/>
              <a:t>Optimization of Juranette’s National Tour</a:t>
            </a:r>
            <a:endParaRPr lang="en-US" sz="3600" i="1" dirty="0" smtClean="0"/>
          </a:p>
        </p:txBody>
      </p:sp>
      <p:sp>
        <p:nvSpPr>
          <p:cNvPr id="20" name="TextBox 19"/>
          <p:cNvSpPr txBox="1"/>
          <p:nvPr/>
        </p:nvSpPr>
        <p:spPr>
          <a:xfrm>
            <a:off x="304800" y="1015425"/>
            <a:ext cx="8458200" cy="584775"/>
          </a:xfrm>
          <a:prstGeom prst="rect">
            <a:avLst/>
          </a:prstGeom>
          <a:noFill/>
        </p:spPr>
        <p:txBody>
          <a:bodyPr wrap="square" rtlCol="0">
            <a:spAutoFit/>
          </a:bodyPr>
          <a:lstStyle/>
          <a:p>
            <a:pPr marL="0" lvl="1"/>
            <a:r>
              <a:rPr lang="en-US" sz="1600" i="1" kern="0" dirty="0" smtClean="0">
                <a:latin typeface="Arial" pitchFamily="34" charset="0"/>
                <a:cs typeface="Arial" pitchFamily="34" charset="0"/>
              </a:rPr>
              <a:t>Much like the traveling salesman problem, we needed to assess the shortest (and most cost effective) distance between each city on the tour, adhering to our established constraints</a:t>
            </a:r>
          </a:p>
        </p:txBody>
      </p:sp>
      <p:pic>
        <p:nvPicPr>
          <p:cNvPr id="16386" name="Picture 2"/>
          <p:cNvPicPr>
            <a:picLocks noChangeAspect="1" noChangeArrowheads="1"/>
          </p:cNvPicPr>
          <p:nvPr/>
        </p:nvPicPr>
        <p:blipFill>
          <a:blip r:embed="rId3"/>
          <a:srcRect/>
          <a:stretch>
            <a:fillRect/>
          </a:stretch>
        </p:blipFill>
        <p:spPr bwMode="auto">
          <a:xfrm>
            <a:off x="228600" y="1676400"/>
            <a:ext cx="7268552" cy="3905250"/>
          </a:xfrm>
          <a:prstGeom prst="rect">
            <a:avLst/>
          </a:prstGeom>
          <a:solidFill>
            <a:schemeClr val="tx1"/>
          </a:solidFill>
          <a:ln w="9525">
            <a:solidFill>
              <a:schemeClr val="tx1"/>
            </a:solidFill>
            <a:miter lim="800000"/>
            <a:headEnd/>
            <a:tailEnd/>
          </a:ln>
          <a:effectLst/>
        </p:spPr>
      </p:pic>
      <p:pic>
        <p:nvPicPr>
          <p:cNvPr id="16387" name="Picture 3"/>
          <p:cNvPicPr>
            <a:picLocks noChangeAspect="1" noChangeArrowheads="1"/>
          </p:cNvPicPr>
          <p:nvPr/>
        </p:nvPicPr>
        <p:blipFill>
          <a:blip r:embed="rId4"/>
          <a:srcRect/>
          <a:stretch>
            <a:fillRect/>
          </a:stretch>
        </p:blipFill>
        <p:spPr bwMode="auto">
          <a:xfrm>
            <a:off x="5481637" y="4785646"/>
            <a:ext cx="3433763" cy="1919954"/>
          </a:xfrm>
          <a:prstGeom prst="rect">
            <a:avLst/>
          </a:prstGeom>
          <a:noFill/>
          <a:ln w="9525">
            <a:noFill/>
            <a:miter lim="800000"/>
            <a:headEnd/>
            <a:tailEnd/>
          </a:ln>
          <a:effectLst/>
        </p:spPr>
      </p:pic>
      <p:sp>
        <p:nvSpPr>
          <p:cNvPr id="41" name="TextBox 40"/>
          <p:cNvSpPr txBox="1"/>
          <p:nvPr/>
        </p:nvSpPr>
        <p:spPr>
          <a:xfrm>
            <a:off x="152400" y="5791200"/>
            <a:ext cx="5486400" cy="892552"/>
          </a:xfrm>
          <a:prstGeom prst="rect">
            <a:avLst/>
          </a:prstGeom>
          <a:noFill/>
        </p:spPr>
        <p:txBody>
          <a:bodyPr wrap="square" rtlCol="0">
            <a:spAutoFit/>
          </a:bodyPr>
          <a:lstStyle/>
          <a:p>
            <a:pPr marL="0" lvl="1"/>
            <a:r>
              <a:rPr lang="en-US" sz="1600" i="1" kern="0" dirty="0" smtClean="0">
                <a:latin typeface="Arial" pitchFamily="34" charset="0"/>
                <a:cs typeface="Arial" pitchFamily="34" charset="0"/>
              </a:rPr>
              <a:t>By running this model, we were able to determine in what order we should tour the cities, and that the minimal distance (given our constraints) was </a:t>
            </a:r>
            <a:r>
              <a:rPr lang="en-US" sz="2000" b="1" i="1" kern="0" dirty="0" smtClean="0">
                <a:latin typeface="Arial" pitchFamily="34" charset="0"/>
                <a:cs typeface="Arial" pitchFamily="34" charset="0"/>
              </a:rPr>
              <a:t>9,220 miles</a:t>
            </a:r>
          </a:p>
        </p:txBody>
      </p:sp>
      <p:pic>
        <p:nvPicPr>
          <p:cNvPr id="16388" name="Picture 4"/>
          <p:cNvPicPr>
            <a:picLocks noChangeAspect="1" noChangeArrowheads="1"/>
          </p:cNvPicPr>
          <p:nvPr/>
        </p:nvPicPr>
        <p:blipFill>
          <a:blip r:embed="rId5"/>
          <a:srcRect/>
          <a:stretch>
            <a:fillRect/>
          </a:stretch>
        </p:blipFill>
        <p:spPr bwMode="auto">
          <a:xfrm>
            <a:off x="228600" y="5600700"/>
            <a:ext cx="2047875" cy="190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228600" y="76200"/>
            <a:ext cx="7772400" cy="838200"/>
          </a:xfrm>
        </p:spPr>
        <p:txBody>
          <a:bodyPr/>
          <a:lstStyle/>
          <a:p>
            <a:r>
              <a:rPr lang="en-US" b="1" dirty="0" smtClean="0"/>
              <a:t>Model Components</a:t>
            </a:r>
            <a:br>
              <a:rPr lang="en-US" b="1" dirty="0" smtClean="0"/>
            </a:br>
            <a:r>
              <a:rPr lang="en-US" sz="2000" i="1" dirty="0" smtClean="0"/>
              <a:t>Tour Schedule Model Formulation</a:t>
            </a:r>
            <a:endParaRPr lang="en-US" sz="3600" i="1" dirty="0" smtClean="0"/>
          </a:p>
        </p:txBody>
      </p:sp>
      <p:sp>
        <p:nvSpPr>
          <p:cNvPr id="20" name="TextBox 19"/>
          <p:cNvSpPr txBox="1"/>
          <p:nvPr/>
        </p:nvSpPr>
        <p:spPr>
          <a:xfrm>
            <a:off x="304800" y="1015425"/>
            <a:ext cx="8839200" cy="584775"/>
          </a:xfrm>
          <a:prstGeom prst="rect">
            <a:avLst/>
          </a:prstGeom>
          <a:noFill/>
        </p:spPr>
        <p:txBody>
          <a:bodyPr wrap="square" rtlCol="0">
            <a:spAutoFit/>
          </a:bodyPr>
          <a:lstStyle/>
          <a:p>
            <a:pPr marL="0" lvl="1"/>
            <a:r>
              <a:rPr lang="en-US" sz="1600" i="1" kern="0" dirty="0" smtClean="0">
                <a:latin typeface="Arial" pitchFamily="34" charset="0"/>
                <a:cs typeface="Arial" pitchFamily="34" charset="0"/>
              </a:rPr>
              <a:t>After determining the order in which the tour should go, we built a model to determine where we should start (and end) the tour according to minimize total hotel costs </a:t>
            </a:r>
          </a:p>
        </p:txBody>
      </p:sp>
      <p:sp>
        <p:nvSpPr>
          <p:cNvPr id="10" name="Rectangle 4"/>
          <p:cNvSpPr>
            <a:spLocks noChangeArrowheads="1"/>
          </p:cNvSpPr>
          <p:nvPr/>
        </p:nvSpPr>
        <p:spPr bwMode="auto">
          <a:xfrm>
            <a:off x="304800" y="1733490"/>
            <a:ext cx="6019800" cy="4978286"/>
          </a:xfrm>
          <a:prstGeom prst="rect">
            <a:avLst/>
          </a:prstGeom>
          <a:noFill/>
          <a:ln w="9525">
            <a:noFill/>
            <a:miter lim="800000"/>
            <a:headEnd/>
            <a:tailEnd/>
          </a:ln>
        </p:spPr>
        <p:txBody>
          <a:bodyPr wrap="square">
            <a:spAutoFit/>
          </a:bodyPr>
          <a:lstStyle/>
          <a:p>
            <a:pPr marL="342900" lvl="1" indent="-228600" defTabSz="684213" eaLnBrk="0" hangingPunct="0">
              <a:spcBef>
                <a:spcPts val="300"/>
              </a:spcBef>
              <a:buSzPct val="65000"/>
              <a:buFont typeface="Wingdings" pitchFamily="2" charset="2"/>
              <a:buChar char="l"/>
            </a:pPr>
            <a:r>
              <a:rPr lang="en-US" sz="2000" b="1" dirty="0" smtClean="0">
                <a:solidFill>
                  <a:srgbClr val="000000"/>
                </a:solidFill>
                <a:latin typeface="Times New Roman"/>
              </a:rPr>
              <a:t>Objective: </a:t>
            </a:r>
            <a:r>
              <a:rPr lang="en-US" sz="2000" dirty="0" smtClean="0">
                <a:solidFill>
                  <a:srgbClr val="000000"/>
                </a:solidFill>
                <a:latin typeface="Times New Roman"/>
              </a:rPr>
              <a:t>Design a tour schedule that minimizes total hotel costs</a:t>
            </a:r>
          </a:p>
          <a:p>
            <a:pPr marL="342900" lvl="1" indent="-228600" defTabSz="684213" eaLnBrk="0" hangingPunct="0">
              <a:spcBef>
                <a:spcPts val="300"/>
              </a:spcBef>
              <a:buSzPct val="65000"/>
              <a:buFont typeface="Wingdings" pitchFamily="2" charset="2"/>
              <a:buChar char="l"/>
            </a:pPr>
            <a:r>
              <a:rPr lang="en-US" sz="2000" b="1" dirty="0" smtClean="0">
                <a:solidFill>
                  <a:srgbClr val="000000"/>
                </a:solidFill>
                <a:latin typeface="Times New Roman"/>
              </a:rPr>
              <a:t>Decision Variables:  </a:t>
            </a:r>
            <a:r>
              <a:rPr lang="en-US" sz="2000" dirty="0" smtClean="0">
                <a:solidFill>
                  <a:srgbClr val="000000"/>
                </a:solidFill>
                <a:latin typeface="Times New Roman"/>
              </a:rPr>
              <a:t>Dates to perform in each city</a:t>
            </a:r>
          </a:p>
          <a:p>
            <a:pPr marL="342900" lvl="1" indent="-228600" defTabSz="684213" eaLnBrk="0" hangingPunct="0">
              <a:spcBef>
                <a:spcPts val="300"/>
              </a:spcBef>
              <a:buSzPct val="65000"/>
              <a:buFont typeface="Wingdings" pitchFamily="2" charset="2"/>
              <a:buChar char="l"/>
            </a:pPr>
            <a:r>
              <a:rPr lang="en-US" sz="2000" b="1" dirty="0" smtClean="0">
                <a:solidFill>
                  <a:srgbClr val="000000"/>
                </a:solidFill>
                <a:latin typeface="Times New Roman"/>
              </a:rPr>
              <a:t>Constraints: </a:t>
            </a:r>
          </a:p>
          <a:p>
            <a:pPr marL="800100" lvl="2" indent="-228600" defTabSz="684213" eaLnBrk="0" hangingPunct="0">
              <a:spcBef>
                <a:spcPts val="300"/>
              </a:spcBef>
              <a:buSzPct val="65000"/>
              <a:buFont typeface="Courier New" pitchFamily="49" charset="0"/>
              <a:buChar char="o"/>
            </a:pPr>
            <a:r>
              <a:rPr lang="en-US" sz="2000" dirty="0" smtClean="0">
                <a:solidFill>
                  <a:srgbClr val="000000"/>
                </a:solidFill>
                <a:latin typeface="Times New Roman"/>
              </a:rPr>
              <a:t>Cities must remain in optimized order </a:t>
            </a:r>
          </a:p>
          <a:p>
            <a:pPr marL="800100" lvl="2" indent="-228600" defTabSz="684213" eaLnBrk="0" hangingPunct="0">
              <a:spcBef>
                <a:spcPts val="300"/>
              </a:spcBef>
              <a:buSzPct val="65000"/>
              <a:buFont typeface="Courier New" pitchFamily="49" charset="0"/>
              <a:buChar char="o"/>
            </a:pPr>
            <a:r>
              <a:rPr lang="en-US" sz="2000" dirty="0" smtClean="0">
                <a:solidFill>
                  <a:srgbClr val="000000"/>
                </a:solidFill>
                <a:latin typeface="Times New Roman"/>
              </a:rPr>
              <a:t>Festival performance schedule                           (</a:t>
            </a:r>
            <a:r>
              <a:rPr lang="en-US" sz="2000" dirty="0" err="1" smtClean="0">
                <a:solidFill>
                  <a:srgbClr val="000000"/>
                </a:solidFill>
                <a:latin typeface="Times New Roman"/>
              </a:rPr>
              <a:t>Bonnaroo</a:t>
            </a:r>
            <a:r>
              <a:rPr lang="en-US" sz="2000" dirty="0" smtClean="0">
                <a:solidFill>
                  <a:srgbClr val="000000"/>
                </a:solidFill>
                <a:latin typeface="Times New Roman"/>
              </a:rPr>
              <a:t> on June 11</a:t>
            </a:r>
            <a:r>
              <a:rPr lang="en-US" sz="2000" baseline="30000" dirty="0" smtClean="0">
                <a:solidFill>
                  <a:srgbClr val="000000"/>
                </a:solidFill>
                <a:latin typeface="Times New Roman"/>
              </a:rPr>
              <a:t>th</a:t>
            </a:r>
            <a:r>
              <a:rPr lang="en-US" sz="2000" dirty="0" smtClean="0">
                <a:solidFill>
                  <a:srgbClr val="000000"/>
                </a:solidFill>
                <a:latin typeface="Times New Roman"/>
              </a:rPr>
              <a:t> and Summerfest on           June 25</a:t>
            </a:r>
            <a:r>
              <a:rPr lang="en-US" sz="2000" baseline="30000" dirty="0" smtClean="0">
                <a:solidFill>
                  <a:srgbClr val="000000"/>
                </a:solidFill>
                <a:latin typeface="Times New Roman"/>
              </a:rPr>
              <a:t>th</a:t>
            </a:r>
            <a:r>
              <a:rPr lang="en-US" sz="2000" dirty="0" smtClean="0">
                <a:solidFill>
                  <a:srgbClr val="000000"/>
                </a:solidFill>
                <a:latin typeface="Times New Roman"/>
              </a:rPr>
              <a:t>) must be adhered to</a:t>
            </a:r>
          </a:p>
          <a:p>
            <a:pPr marL="800100" lvl="2" indent="-228600" defTabSz="684213" eaLnBrk="0" hangingPunct="0">
              <a:spcBef>
                <a:spcPts val="300"/>
              </a:spcBef>
              <a:buSzPct val="65000"/>
              <a:buFont typeface="Courier New" pitchFamily="49" charset="0"/>
              <a:buChar char="o"/>
            </a:pPr>
            <a:r>
              <a:rPr lang="en-US" sz="2000" dirty="0" smtClean="0">
                <a:solidFill>
                  <a:srgbClr val="000000"/>
                </a:solidFill>
                <a:latin typeface="Times New Roman"/>
              </a:rPr>
              <a:t>Must account for 1 travel day per every 500 miles between cities </a:t>
            </a:r>
          </a:p>
          <a:p>
            <a:pPr marL="800100" lvl="2" indent="-228600" defTabSz="684213" eaLnBrk="0" hangingPunct="0">
              <a:spcBef>
                <a:spcPts val="300"/>
              </a:spcBef>
              <a:buSzPct val="65000"/>
              <a:buFont typeface="Courier New" pitchFamily="49" charset="0"/>
              <a:buChar char="o"/>
            </a:pPr>
            <a:r>
              <a:rPr lang="en-US" sz="2000" dirty="0" smtClean="0">
                <a:solidFill>
                  <a:srgbClr val="000000"/>
                </a:solidFill>
                <a:latin typeface="Times New Roman"/>
              </a:rPr>
              <a:t>Cost per night in each city is determined by         pre-set hotel tiers</a:t>
            </a:r>
          </a:p>
          <a:p>
            <a:pPr marL="800100" lvl="2" indent="-228600" defTabSz="684213" eaLnBrk="0" hangingPunct="0">
              <a:spcBef>
                <a:spcPts val="300"/>
              </a:spcBef>
              <a:buSzPct val="65000"/>
              <a:buFont typeface="Courier New" pitchFamily="49" charset="0"/>
              <a:buChar char="o"/>
            </a:pPr>
            <a:r>
              <a:rPr lang="en-US" sz="2000" dirty="0" smtClean="0">
                <a:solidFill>
                  <a:srgbClr val="000000"/>
                </a:solidFill>
                <a:latin typeface="Times New Roman"/>
              </a:rPr>
              <a:t>Number of nights in each city must be greater than or equal to the number of travel days required</a:t>
            </a:r>
          </a:p>
        </p:txBody>
      </p:sp>
      <p:graphicFrame>
        <p:nvGraphicFramePr>
          <p:cNvPr id="12" name="Table 11"/>
          <p:cNvGraphicFramePr>
            <a:graphicFrameLocks noGrp="1"/>
          </p:cNvGraphicFramePr>
          <p:nvPr/>
        </p:nvGraphicFramePr>
        <p:xfrm>
          <a:off x="6553200" y="1676400"/>
          <a:ext cx="1676400" cy="4759958"/>
        </p:xfrm>
        <a:graphic>
          <a:graphicData uri="http://schemas.openxmlformats.org/drawingml/2006/table">
            <a:tbl>
              <a:tblPr firstRow="1" bandRow="1">
                <a:tableStyleId>{21E4AEA4-8DFA-4A89-87EB-49C32662AFE0}</a:tableStyleId>
              </a:tblPr>
              <a:tblGrid>
                <a:gridCol w="1676400"/>
              </a:tblGrid>
              <a:tr h="339997">
                <a:tc>
                  <a:txBody>
                    <a:bodyPr/>
                    <a:lstStyle/>
                    <a:p>
                      <a:r>
                        <a:rPr lang="en-US" sz="1600" dirty="0" smtClean="0"/>
                        <a:t>Order of Cities</a:t>
                      </a:r>
                      <a:endParaRPr lang="en-US" sz="1600" b="1" dirty="0"/>
                    </a:p>
                  </a:txBody>
                  <a:tcPr/>
                </a:tc>
              </a:tr>
              <a:tr h="339997">
                <a:tc>
                  <a:txBody>
                    <a:bodyPr/>
                    <a:lstStyle/>
                    <a:p>
                      <a:pPr algn="ctr"/>
                      <a:r>
                        <a:rPr lang="en-US" sz="1600" dirty="0" smtClean="0"/>
                        <a:t>Philly</a:t>
                      </a:r>
                    </a:p>
                  </a:txBody>
                  <a:tcPr/>
                </a:tc>
              </a:tr>
              <a:tr h="339997">
                <a:tc>
                  <a:txBody>
                    <a:bodyPr/>
                    <a:lstStyle/>
                    <a:p>
                      <a:pPr algn="ctr"/>
                      <a:r>
                        <a:rPr lang="en-US" sz="1600" dirty="0" smtClean="0"/>
                        <a:t>NYC</a:t>
                      </a:r>
                      <a:endParaRPr lang="en-US" sz="1600" dirty="0"/>
                    </a:p>
                  </a:txBody>
                  <a:tcPr/>
                </a:tc>
              </a:tr>
              <a:tr h="339997">
                <a:tc>
                  <a:txBody>
                    <a:bodyPr/>
                    <a:lstStyle/>
                    <a:p>
                      <a:pPr algn="ctr"/>
                      <a:r>
                        <a:rPr lang="en-US" sz="1600" dirty="0" smtClean="0"/>
                        <a:t>Boston</a:t>
                      </a:r>
                      <a:endParaRPr lang="en-US" sz="1600" dirty="0"/>
                    </a:p>
                  </a:txBody>
                  <a:tcPr/>
                </a:tc>
              </a:tr>
              <a:tr h="339997">
                <a:tc>
                  <a:txBody>
                    <a:bodyPr/>
                    <a:lstStyle/>
                    <a:p>
                      <a:pPr algn="ctr"/>
                      <a:r>
                        <a:rPr lang="en-US" sz="1600" dirty="0" smtClean="0"/>
                        <a:t>Ann Arbor</a:t>
                      </a:r>
                      <a:endParaRPr lang="en-US" sz="1600" dirty="0"/>
                    </a:p>
                  </a:txBody>
                  <a:tcPr/>
                </a:tc>
              </a:tr>
              <a:tr h="339997">
                <a:tc>
                  <a:txBody>
                    <a:bodyPr/>
                    <a:lstStyle/>
                    <a:p>
                      <a:pPr algn="ctr"/>
                      <a:r>
                        <a:rPr lang="en-US" sz="1600" dirty="0" smtClean="0"/>
                        <a:t>Chicago</a:t>
                      </a:r>
                      <a:endParaRPr lang="en-US" sz="1600" dirty="0"/>
                    </a:p>
                  </a:txBody>
                  <a:tcPr/>
                </a:tc>
              </a:tr>
              <a:tr h="339997">
                <a:tc>
                  <a:txBody>
                    <a:bodyPr/>
                    <a:lstStyle/>
                    <a:p>
                      <a:pPr algn="ctr"/>
                      <a:r>
                        <a:rPr lang="en-US" sz="1600" dirty="0" smtClean="0"/>
                        <a:t>Milwaukee</a:t>
                      </a:r>
                      <a:endParaRPr lang="en-US" sz="1600" dirty="0"/>
                    </a:p>
                  </a:txBody>
                  <a:tcPr/>
                </a:tc>
              </a:tr>
              <a:tr h="339997">
                <a:tc>
                  <a:txBody>
                    <a:bodyPr/>
                    <a:lstStyle/>
                    <a:p>
                      <a:pPr algn="ctr"/>
                      <a:r>
                        <a:rPr lang="en-US" sz="1600" dirty="0" smtClean="0"/>
                        <a:t>Denver</a:t>
                      </a:r>
                      <a:endParaRPr lang="en-US" sz="1600" dirty="0"/>
                    </a:p>
                  </a:txBody>
                  <a:tcPr/>
                </a:tc>
              </a:tr>
              <a:tr h="339997">
                <a:tc>
                  <a:txBody>
                    <a:bodyPr/>
                    <a:lstStyle/>
                    <a:p>
                      <a:pPr algn="ctr"/>
                      <a:r>
                        <a:rPr lang="en-US" sz="1600" dirty="0" smtClean="0"/>
                        <a:t>SF</a:t>
                      </a:r>
                      <a:endParaRPr lang="en-US" sz="1600" dirty="0"/>
                    </a:p>
                  </a:txBody>
                  <a:tcPr/>
                </a:tc>
              </a:tr>
              <a:tr h="339997">
                <a:tc>
                  <a:txBody>
                    <a:bodyPr/>
                    <a:lstStyle/>
                    <a:p>
                      <a:pPr algn="ctr"/>
                      <a:r>
                        <a:rPr lang="en-US" sz="1600" dirty="0" smtClean="0"/>
                        <a:t>LA</a:t>
                      </a:r>
                      <a:endParaRPr lang="en-US" sz="1600" dirty="0"/>
                    </a:p>
                  </a:txBody>
                  <a:tcPr/>
                </a:tc>
              </a:tr>
              <a:tr h="339997">
                <a:tc>
                  <a:txBody>
                    <a:bodyPr/>
                    <a:lstStyle/>
                    <a:p>
                      <a:pPr algn="ctr"/>
                      <a:r>
                        <a:rPr lang="en-US" sz="1600" dirty="0" smtClean="0"/>
                        <a:t>Austin</a:t>
                      </a:r>
                      <a:endParaRPr lang="en-US" sz="1600" dirty="0"/>
                    </a:p>
                  </a:txBody>
                  <a:tcPr/>
                </a:tc>
              </a:tr>
              <a:tr h="339997">
                <a:tc>
                  <a:txBody>
                    <a:bodyPr/>
                    <a:lstStyle/>
                    <a:p>
                      <a:pPr algn="ctr"/>
                      <a:r>
                        <a:rPr lang="en-US" sz="1600" dirty="0" smtClean="0"/>
                        <a:t>Manchester</a:t>
                      </a:r>
                      <a:endParaRPr lang="en-US" sz="1600" dirty="0"/>
                    </a:p>
                  </a:txBody>
                  <a:tcPr/>
                </a:tc>
              </a:tr>
              <a:tr h="339997">
                <a:tc>
                  <a:txBody>
                    <a:bodyPr/>
                    <a:lstStyle/>
                    <a:p>
                      <a:pPr algn="ctr"/>
                      <a:r>
                        <a:rPr lang="en-US" sz="1600" dirty="0" smtClean="0"/>
                        <a:t>Atlanta</a:t>
                      </a:r>
                      <a:endParaRPr lang="en-US" sz="1600" dirty="0"/>
                    </a:p>
                  </a:txBody>
                  <a:tcPr/>
                </a:tc>
              </a:tr>
              <a:tr h="339997">
                <a:tc>
                  <a:txBody>
                    <a:bodyPr/>
                    <a:lstStyle/>
                    <a:p>
                      <a:pPr algn="ctr"/>
                      <a:r>
                        <a:rPr lang="en-US" sz="1600" dirty="0" smtClean="0"/>
                        <a:t>Miami</a:t>
                      </a:r>
                      <a:endParaRPr lang="en-US" sz="1600" dirty="0"/>
                    </a:p>
                  </a:txBody>
                  <a:tcPr/>
                </a:tc>
              </a:tr>
            </a:tbl>
          </a:graphicData>
        </a:graphic>
      </p:graphicFrame>
      <p:sp>
        <p:nvSpPr>
          <p:cNvPr id="11" name="Left Brace 10"/>
          <p:cNvSpPr/>
          <p:nvPr/>
        </p:nvSpPr>
        <p:spPr bwMode="auto">
          <a:xfrm>
            <a:off x="5791200" y="2057400"/>
            <a:ext cx="685800" cy="4267200"/>
          </a:xfrm>
          <a:prstGeom prst="leftBrace">
            <a:avLst>
              <a:gd name="adj1" fmla="val 8333"/>
              <a:gd name="adj2" fmla="val 28252"/>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228600" y="76200"/>
            <a:ext cx="7772400" cy="838200"/>
          </a:xfrm>
        </p:spPr>
        <p:txBody>
          <a:bodyPr/>
          <a:lstStyle/>
          <a:p>
            <a:r>
              <a:rPr lang="en-US" b="1" dirty="0" smtClean="0"/>
              <a:t>Model Components</a:t>
            </a:r>
            <a:br>
              <a:rPr lang="en-US" b="1" dirty="0" smtClean="0"/>
            </a:br>
            <a:r>
              <a:rPr lang="en-US" sz="2000" i="1" dirty="0" smtClean="0"/>
              <a:t>Optimization of Tour Schedule</a:t>
            </a:r>
            <a:endParaRPr lang="en-US" sz="3600" i="1" dirty="0" smtClean="0"/>
          </a:p>
        </p:txBody>
      </p:sp>
      <p:sp>
        <p:nvSpPr>
          <p:cNvPr id="20" name="TextBox 19"/>
          <p:cNvSpPr txBox="1"/>
          <p:nvPr/>
        </p:nvSpPr>
        <p:spPr>
          <a:xfrm>
            <a:off x="304800" y="1015425"/>
            <a:ext cx="8839200" cy="584775"/>
          </a:xfrm>
          <a:prstGeom prst="rect">
            <a:avLst/>
          </a:prstGeom>
          <a:noFill/>
        </p:spPr>
        <p:txBody>
          <a:bodyPr wrap="square" rtlCol="0">
            <a:spAutoFit/>
          </a:bodyPr>
          <a:lstStyle/>
          <a:p>
            <a:pPr marL="0" lvl="1"/>
            <a:r>
              <a:rPr lang="en-US" sz="1600" i="1" kern="0" dirty="0" smtClean="0">
                <a:latin typeface="Arial" pitchFamily="34" charset="0"/>
                <a:cs typeface="Arial" pitchFamily="34" charset="0"/>
              </a:rPr>
              <a:t>After determining the order in which the tour should go, we built a model to determine where we should start (and end) the tour according to minimize total hotel costs </a:t>
            </a:r>
          </a:p>
        </p:txBody>
      </p:sp>
      <p:pic>
        <p:nvPicPr>
          <p:cNvPr id="17411" name="Picture 3"/>
          <p:cNvPicPr>
            <a:picLocks noChangeAspect="1" noChangeArrowheads="1"/>
          </p:cNvPicPr>
          <p:nvPr/>
        </p:nvPicPr>
        <p:blipFill>
          <a:blip r:embed="rId3"/>
          <a:srcRect/>
          <a:stretch>
            <a:fillRect/>
          </a:stretch>
        </p:blipFill>
        <p:spPr bwMode="auto">
          <a:xfrm>
            <a:off x="5350768" y="4495800"/>
            <a:ext cx="3564631" cy="1981200"/>
          </a:xfrm>
          <a:prstGeom prst="rect">
            <a:avLst/>
          </a:prstGeom>
          <a:noFill/>
          <a:ln w="9525">
            <a:noFill/>
            <a:miter lim="800000"/>
            <a:headEnd/>
            <a:tailEnd/>
          </a:ln>
          <a:effectLst/>
        </p:spPr>
      </p:pic>
      <p:sp>
        <p:nvSpPr>
          <p:cNvPr id="15" name="Rectangle 4"/>
          <p:cNvSpPr>
            <a:spLocks noChangeArrowheads="1"/>
          </p:cNvSpPr>
          <p:nvPr/>
        </p:nvSpPr>
        <p:spPr bwMode="auto">
          <a:xfrm>
            <a:off x="304800" y="4572000"/>
            <a:ext cx="5181600" cy="1977464"/>
          </a:xfrm>
          <a:prstGeom prst="rect">
            <a:avLst/>
          </a:prstGeom>
          <a:noFill/>
          <a:ln w="9525">
            <a:noFill/>
            <a:miter lim="800000"/>
            <a:headEnd/>
            <a:tailEnd/>
          </a:ln>
        </p:spPr>
        <p:txBody>
          <a:bodyPr wrap="square">
            <a:spAutoFit/>
          </a:bodyPr>
          <a:lstStyle/>
          <a:p>
            <a:pPr marL="342900" lvl="1" indent="-228600" defTabSz="684213" eaLnBrk="0" hangingPunct="0">
              <a:spcBef>
                <a:spcPts val="300"/>
              </a:spcBef>
              <a:buSzPct val="65000"/>
              <a:buFont typeface="Wingdings" pitchFamily="2" charset="2"/>
              <a:buChar char="l"/>
            </a:pPr>
            <a:r>
              <a:rPr lang="en-US" sz="2000" dirty="0" smtClean="0">
                <a:solidFill>
                  <a:srgbClr val="000000"/>
                </a:solidFill>
                <a:latin typeface="Times New Roman"/>
              </a:rPr>
              <a:t>By running this model, we were able to determine that the Juranettes tour should </a:t>
            </a:r>
            <a:r>
              <a:rPr lang="en-US" sz="2000" b="1" dirty="0" smtClean="0">
                <a:solidFill>
                  <a:srgbClr val="000000"/>
                </a:solidFill>
                <a:latin typeface="Times New Roman"/>
              </a:rPr>
              <a:t>start in Manchester with </a:t>
            </a:r>
            <a:r>
              <a:rPr lang="en-US" sz="2000" b="1" dirty="0" err="1" smtClean="0">
                <a:solidFill>
                  <a:srgbClr val="000000"/>
                </a:solidFill>
                <a:latin typeface="Times New Roman"/>
              </a:rPr>
              <a:t>Bonnaroo</a:t>
            </a:r>
            <a:r>
              <a:rPr lang="en-US" sz="2000" b="1" dirty="0" smtClean="0">
                <a:solidFill>
                  <a:srgbClr val="000000"/>
                </a:solidFill>
                <a:latin typeface="Times New Roman"/>
              </a:rPr>
              <a:t> on June 11th and end in Austin on July 6</a:t>
            </a:r>
            <a:r>
              <a:rPr lang="en-US" sz="2000" b="1" baseline="30000" dirty="0" smtClean="0">
                <a:solidFill>
                  <a:srgbClr val="000000"/>
                </a:solidFill>
                <a:latin typeface="Times New Roman"/>
              </a:rPr>
              <a:t>th</a:t>
            </a:r>
            <a:endParaRPr lang="en-US" sz="2000" b="1" dirty="0" smtClean="0">
              <a:solidFill>
                <a:srgbClr val="000000"/>
              </a:solidFill>
              <a:latin typeface="Times New Roman"/>
            </a:endParaRPr>
          </a:p>
          <a:p>
            <a:pPr marL="342900" lvl="1" indent="-228600" defTabSz="684213" eaLnBrk="0" hangingPunct="0">
              <a:spcBef>
                <a:spcPts val="300"/>
              </a:spcBef>
              <a:buSzPct val="65000"/>
              <a:buFont typeface="Wingdings" pitchFamily="2" charset="2"/>
              <a:buChar char="l"/>
            </a:pPr>
            <a:r>
              <a:rPr lang="en-US" sz="2000" dirty="0" smtClean="0">
                <a:solidFill>
                  <a:srgbClr val="000000"/>
                </a:solidFill>
                <a:latin typeface="Times New Roman"/>
              </a:rPr>
              <a:t>With this schedule, the </a:t>
            </a:r>
            <a:r>
              <a:rPr lang="en-US" sz="2000" b="1" dirty="0" smtClean="0">
                <a:solidFill>
                  <a:srgbClr val="000000"/>
                </a:solidFill>
                <a:latin typeface="Times New Roman"/>
              </a:rPr>
              <a:t>total costs should            be minimized at $4100</a:t>
            </a:r>
          </a:p>
        </p:txBody>
      </p:sp>
      <p:pic>
        <p:nvPicPr>
          <p:cNvPr id="13314" name="Picture 2"/>
          <p:cNvPicPr>
            <a:picLocks noChangeAspect="1" noChangeArrowheads="1"/>
          </p:cNvPicPr>
          <p:nvPr/>
        </p:nvPicPr>
        <p:blipFill>
          <a:blip r:embed="rId4"/>
          <a:srcRect t="22114" r="14871" b="30179"/>
          <a:stretch>
            <a:fillRect/>
          </a:stretch>
        </p:blipFill>
        <p:spPr bwMode="auto">
          <a:xfrm>
            <a:off x="609600" y="1675775"/>
            <a:ext cx="7772400" cy="276644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228600" y="76200"/>
            <a:ext cx="7772400" cy="838200"/>
          </a:xfrm>
        </p:spPr>
        <p:txBody>
          <a:bodyPr/>
          <a:lstStyle/>
          <a:p>
            <a:r>
              <a:rPr lang="en-US" b="1" dirty="0" smtClean="0"/>
              <a:t>Model Components</a:t>
            </a:r>
            <a:br>
              <a:rPr lang="en-US" b="1" dirty="0" smtClean="0"/>
            </a:br>
            <a:r>
              <a:rPr lang="en-US" sz="2000" i="1" dirty="0" smtClean="0"/>
              <a:t>Where will the Juranettes Be In June and July?</a:t>
            </a:r>
            <a:endParaRPr lang="en-US" sz="3600" i="1" dirty="0" smtClean="0"/>
          </a:p>
        </p:txBody>
      </p:sp>
      <p:pic>
        <p:nvPicPr>
          <p:cNvPr id="4" name="Picture 2" descr="http://www.ahpanet.org/usa%20map%20states%20sep%20names%20save%20as%20jpg%20smaller.jpg"/>
          <p:cNvPicPr>
            <a:picLocks noChangeAspect="1" noChangeArrowheads="1"/>
          </p:cNvPicPr>
          <p:nvPr/>
        </p:nvPicPr>
        <p:blipFill>
          <a:blip r:embed="rId3"/>
          <a:srcRect/>
          <a:stretch>
            <a:fillRect/>
          </a:stretch>
        </p:blipFill>
        <p:spPr bwMode="auto">
          <a:xfrm>
            <a:off x="142875" y="1143000"/>
            <a:ext cx="8924925" cy="5400675"/>
          </a:xfrm>
          <a:prstGeom prst="rect">
            <a:avLst/>
          </a:prstGeom>
          <a:noFill/>
          <a:ln w="9525">
            <a:noFill/>
            <a:miter lim="800000"/>
            <a:headEnd/>
            <a:tailEnd/>
          </a:ln>
        </p:spPr>
      </p:pic>
      <p:sp>
        <p:nvSpPr>
          <p:cNvPr id="9" name="5-Point Star 8"/>
          <p:cNvSpPr/>
          <p:nvPr/>
        </p:nvSpPr>
        <p:spPr bwMode="auto">
          <a:xfrm>
            <a:off x="457200" y="2971800"/>
            <a:ext cx="304800" cy="254000"/>
          </a:xfrm>
          <a:prstGeom prst="star5">
            <a:avLst/>
          </a:prstGeom>
          <a:solidFill>
            <a:srgbClr val="FF0000"/>
          </a:solidFill>
          <a:ln w="9525" cap="flat" cmpd="sng" algn="ctr">
            <a:solidFill>
              <a:schemeClr val="tx1"/>
            </a:solidFill>
            <a:prstDash val="solid"/>
            <a:round/>
            <a:headEnd type="none" w="med" len="med"/>
            <a:tailEnd type="none" w="med" len="med"/>
          </a:ln>
          <a:effectLst/>
        </p:spPr>
        <p:txBody>
          <a:bodyPr lIns="45720" rIns="45720" anchor="ctr"/>
          <a:lstStyle/>
          <a:p>
            <a:pPr algn="ctr" eaLnBrk="0" hangingPunct="0">
              <a:spcBef>
                <a:spcPct val="50000"/>
              </a:spcBef>
              <a:defRPr/>
            </a:pPr>
            <a:endParaRPr lang="en-US" sz="1200">
              <a:latin typeface="Arial" pitchFamily="34" charset="0"/>
            </a:endParaRPr>
          </a:p>
        </p:txBody>
      </p:sp>
      <p:sp>
        <p:nvSpPr>
          <p:cNvPr id="10" name="5-Point Star 9"/>
          <p:cNvSpPr/>
          <p:nvPr/>
        </p:nvSpPr>
        <p:spPr bwMode="auto">
          <a:xfrm>
            <a:off x="6705600" y="4572000"/>
            <a:ext cx="304800" cy="254000"/>
          </a:xfrm>
          <a:prstGeom prst="star5">
            <a:avLst/>
          </a:prstGeom>
          <a:solidFill>
            <a:srgbClr val="FF0000"/>
          </a:solidFill>
          <a:ln w="9525" cap="flat" cmpd="sng" algn="ctr">
            <a:solidFill>
              <a:schemeClr val="tx1"/>
            </a:solidFill>
            <a:prstDash val="solid"/>
            <a:round/>
            <a:headEnd type="none" w="med" len="med"/>
            <a:tailEnd type="none" w="med" len="med"/>
          </a:ln>
          <a:effectLst/>
        </p:spPr>
        <p:txBody>
          <a:bodyPr lIns="45720" rIns="45720" anchor="ctr"/>
          <a:lstStyle/>
          <a:p>
            <a:pPr algn="ctr" eaLnBrk="0" hangingPunct="0">
              <a:spcBef>
                <a:spcPct val="50000"/>
              </a:spcBef>
              <a:defRPr/>
            </a:pPr>
            <a:endParaRPr lang="en-US" sz="1200">
              <a:latin typeface="Arial" pitchFamily="34" charset="0"/>
            </a:endParaRPr>
          </a:p>
        </p:txBody>
      </p:sp>
      <p:sp>
        <p:nvSpPr>
          <p:cNvPr id="12" name="5-Point Star 11"/>
          <p:cNvSpPr/>
          <p:nvPr/>
        </p:nvSpPr>
        <p:spPr bwMode="auto">
          <a:xfrm>
            <a:off x="914400" y="4191000"/>
            <a:ext cx="304800" cy="254000"/>
          </a:xfrm>
          <a:prstGeom prst="star5">
            <a:avLst/>
          </a:prstGeom>
          <a:solidFill>
            <a:srgbClr val="FF0000"/>
          </a:solidFill>
          <a:ln w="9525" cap="flat" cmpd="sng" algn="ctr">
            <a:solidFill>
              <a:schemeClr val="tx1"/>
            </a:solidFill>
            <a:prstDash val="solid"/>
            <a:round/>
            <a:headEnd type="none" w="med" len="med"/>
            <a:tailEnd type="none" w="med" len="med"/>
          </a:ln>
          <a:effectLst/>
        </p:spPr>
        <p:txBody>
          <a:bodyPr lIns="45720" rIns="45720" anchor="ctr"/>
          <a:lstStyle/>
          <a:p>
            <a:pPr algn="ctr" eaLnBrk="0" hangingPunct="0">
              <a:spcBef>
                <a:spcPct val="50000"/>
              </a:spcBef>
              <a:defRPr/>
            </a:pPr>
            <a:endParaRPr lang="en-US" sz="1200">
              <a:latin typeface="Arial" pitchFamily="34" charset="0"/>
            </a:endParaRPr>
          </a:p>
        </p:txBody>
      </p:sp>
      <p:sp>
        <p:nvSpPr>
          <p:cNvPr id="13" name="5-Point Star 12"/>
          <p:cNvSpPr/>
          <p:nvPr/>
        </p:nvSpPr>
        <p:spPr bwMode="auto">
          <a:xfrm>
            <a:off x="8458200" y="2184400"/>
            <a:ext cx="304800" cy="254000"/>
          </a:xfrm>
          <a:prstGeom prst="star5">
            <a:avLst/>
          </a:prstGeom>
          <a:solidFill>
            <a:srgbClr val="FF0000"/>
          </a:solidFill>
          <a:ln w="9525" cap="flat" cmpd="sng" algn="ctr">
            <a:solidFill>
              <a:schemeClr val="tx1"/>
            </a:solidFill>
            <a:prstDash val="solid"/>
            <a:round/>
            <a:headEnd type="none" w="med" len="med"/>
            <a:tailEnd type="none" w="med" len="med"/>
          </a:ln>
          <a:effectLst/>
        </p:spPr>
        <p:txBody>
          <a:bodyPr lIns="45720" rIns="45720" anchor="ctr"/>
          <a:lstStyle/>
          <a:p>
            <a:pPr algn="ctr" eaLnBrk="0" hangingPunct="0">
              <a:spcBef>
                <a:spcPct val="50000"/>
              </a:spcBef>
              <a:defRPr/>
            </a:pPr>
            <a:endParaRPr lang="en-US" sz="1200">
              <a:latin typeface="Arial" pitchFamily="34" charset="0"/>
            </a:endParaRPr>
          </a:p>
        </p:txBody>
      </p:sp>
      <p:sp>
        <p:nvSpPr>
          <p:cNvPr id="14" name="5-Point Star 13"/>
          <p:cNvSpPr/>
          <p:nvPr/>
        </p:nvSpPr>
        <p:spPr bwMode="auto">
          <a:xfrm>
            <a:off x="6248400" y="2286000"/>
            <a:ext cx="304800" cy="254000"/>
          </a:xfrm>
          <a:prstGeom prst="star5">
            <a:avLst/>
          </a:prstGeom>
          <a:solidFill>
            <a:srgbClr val="FF0000"/>
          </a:solidFill>
          <a:ln w="9525" cap="flat" cmpd="sng" algn="ctr">
            <a:solidFill>
              <a:schemeClr val="tx1"/>
            </a:solidFill>
            <a:prstDash val="solid"/>
            <a:round/>
            <a:headEnd type="none" w="med" len="med"/>
            <a:tailEnd type="none" w="med" len="med"/>
          </a:ln>
          <a:effectLst/>
        </p:spPr>
        <p:txBody>
          <a:bodyPr lIns="45720" rIns="45720" anchor="ctr"/>
          <a:lstStyle/>
          <a:p>
            <a:pPr algn="ctr" eaLnBrk="0" hangingPunct="0">
              <a:spcBef>
                <a:spcPct val="50000"/>
              </a:spcBef>
              <a:defRPr/>
            </a:pPr>
            <a:endParaRPr lang="en-US" sz="1200">
              <a:latin typeface="Arial" pitchFamily="34" charset="0"/>
            </a:endParaRPr>
          </a:p>
        </p:txBody>
      </p:sp>
      <p:sp>
        <p:nvSpPr>
          <p:cNvPr id="15" name="5-Point Star 14"/>
          <p:cNvSpPr/>
          <p:nvPr/>
        </p:nvSpPr>
        <p:spPr bwMode="auto">
          <a:xfrm>
            <a:off x="7467600" y="5867400"/>
            <a:ext cx="304800" cy="254000"/>
          </a:xfrm>
          <a:prstGeom prst="star5">
            <a:avLst/>
          </a:prstGeom>
          <a:solidFill>
            <a:srgbClr val="FF0000"/>
          </a:solidFill>
          <a:ln w="9525" cap="flat" cmpd="sng" algn="ctr">
            <a:solidFill>
              <a:schemeClr val="tx1"/>
            </a:solidFill>
            <a:prstDash val="solid"/>
            <a:round/>
            <a:headEnd type="none" w="med" len="med"/>
            <a:tailEnd type="none" w="med" len="med"/>
          </a:ln>
          <a:effectLst/>
        </p:spPr>
        <p:txBody>
          <a:bodyPr lIns="45720" rIns="45720" anchor="ctr"/>
          <a:lstStyle/>
          <a:p>
            <a:pPr algn="ctr" eaLnBrk="0" hangingPunct="0">
              <a:spcBef>
                <a:spcPct val="50000"/>
              </a:spcBef>
              <a:defRPr/>
            </a:pPr>
            <a:endParaRPr lang="en-US" sz="1200">
              <a:latin typeface="Arial" pitchFamily="34" charset="0"/>
            </a:endParaRPr>
          </a:p>
        </p:txBody>
      </p:sp>
      <p:sp>
        <p:nvSpPr>
          <p:cNvPr id="16" name="5-Point Star 15"/>
          <p:cNvSpPr/>
          <p:nvPr/>
        </p:nvSpPr>
        <p:spPr bwMode="auto">
          <a:xfrm>
            <a:off x="3962400" y="5486400"/>
            <a:ext cx="304800" cy="254000"/>
          </a:xfrm>
          <a:prstGeom prst="star5">
            <a:avLst/>
          </a:prstGeom>
          <a:solidFill>
            <a:srgbClr val="FFFF00"/>
          </a:solidFill>
          <a:ln w="9525" cap="flat" cmpd="sng" algn="ctr">
            <a:solidFill>
              <a:schemeClr val="tx1"/>
            </a:solidFill>
            <a:prstDash val="solid"/>
            <a:round/>
            <a:headEnd type="none" w="med" len="med"/>
            <a:tailEnd type="none" w="med" len="med"/>
          </a:ln>
          <a:effectLst/>
        </p:spPr>
        <p:txBody>
          <a:bodyPr lIns="45720" rIns="45720" anchor="ctr"/>
          <a:lstStyle/>
          <a:p>
            <a:pPr algn="ctr" eaLnBrk="0" hangingPunct="0">
              <a:spcBef>
                <a:spcPct val="50000"/>
              </a:spcBef>
              <a:defRPr/>
            </a:pPr>
            <a:endParaRPr lang="en-US" sz="1200">
              <a:latin typeface="Arial" pitchFamily="34" charset="0"/>
            </a:endParaRPr>
          </a:p>
        </p:txBody>
      </p:sp>
      <p:sp>
        <p:nvSpPr>
          <p:cNvPr id="17" name="5-Point Star 16"/>
          <p:cNvSpPr/>
          <p:nvPr/>
        </p:nvSpPr>
        <p:spPr bwMode="auto">
          <a:xfrm>
            <a:off x="2667000" y="3352800"/>
            <a:ext cx="304800" cy="254000"/>
          </a:xfrm>
          <a:prstGeom prst="star5">
            <a:avLst/>
          </a:prstGeom>
          <a:solidFill>
            <a:srgbClr val="FF0000"/>
          </a:solidFill>
          <a:ln w="9525" cap="flat" cmpd="sng" algn="ctr">
            <a:solidFill>
              <a:schemeClr val="tx1"/>
            </a:solidFill>
            <a:prstDash val="solid"/>
            <a:round/>
            <a:headEnd type="none" w="med" len="med"/>
            <a:tailEnd type="none" w="med" len="med"/>
          </a:ln>
          <a:effectLst/>
        </p:spPr>
        <p:txBody>
          <a:bodyPr lIns="45720" rIns="45720" anchor="ctr"/>
          <a:lstStyle/>
          <a:p>
            <a:pPr algn="ctr" eaLnBrk="0" hangingPunct="0">
              <a:spcBef>
                <a:spcPct val="50000"/>
              </a:spcBef>
              <a:defRPr/>
            </a:pPr>
            <a:endParaRPr lang="en-US" sz="1200">
              <a:latin typeface="Arial" pitchFamily="34" charset="0"/>
            </a:endParaRPr>
          </a:p>
        </p:txBody>
      </p:sp>
      <p:sp>
        <p:nvSpPr>
          <p:cNvPr id="18" name="5-Point Star 17"/>
          <p:cNvSpPr/>
          <p:nvPr/>
        </p:nvSpPr>
        <p:spPr bwMode="auto">
          <a:xfrm>
            <a:off x="7924800" y="2819400"/>
            <a:ext cx="304800" cy="254000"/>
          </a:xfrm>
          <a:prstGeom prst="star5">
            <a:avLst/>
          </a:prstGeom>
          <a:solidFill>
            <a:srgbClr val="FF0000"/>
          </a:solidFill>
          <a:ln w="9525" cap="flat" cmpd="sng" algn="ctr">
            <a:solidFill>
              <a:schemeClr val="tx1"/>
            </a:solidFill>
            <a:prstDash val="solid"/>
            <a:round/>
            <a:headEnd type="none" w="med" len="med"/>
            <a:tailEnd type="none" w="med" len="med"/>
          </a:ln>
          <a:effectLst/>
        </p:spPr>
        <p:txBody>
          <a:bodyPr lIns="45720" rIns="45720" anchor="ctr"/>
          <a:lstStyle/>
          <a:p>
            <a:pPr algn="ctr" eaLnBrk="0" hangingPunct="0">
              <a:spcBef>
                <a:spcPct val="50000"/>
              </a:spcBef>
              <a:defRPr/>
            </a:pPr>
            <a:endParaRPr lang="en-US" sz="1200">
              <a:latin typeface="Arial" pitchFamily="34" charset="0"/>
            </a:endParaRPr>
          </a:p>
        </p:txBody>
      </p:sp>
      <p:sp>
        <p:nvSpPr>
          <p:cNvPr id="19" name="5-Point Star 18"/>
          <p:cNvSpPr/>
          <p:nvPr/>
        </p:nvSpPr>
        <p:spPr bwMode="auto">
          <a:xfrm>
            <a:off x="5638800" y="2971800"/>
            <a:ext cx="304800" cy="254000"/>
          </a:xfrm>
          <a:prstGeom prst="star5">
            <a:avLst/>
          </a:prstGeom>
          <a:solidFill>
            <a:srgbClr val="FF0000"/>
          </a:solidFill>
          <a:ln w="9525" cap="flat" cmpd="sng" algn="ctr">
            <a:solidFill>
              <a:schemeClr val="tx1"/>
            </a:solidFill>
            <a:prstDash val="solid"/>
            <a:round/>
            <a:headEnd type="none" w="med" len="med"/>
            <a:tailEnd type="none" w="med" len="med"/>
          </a:ln>
          <a:effectLst/>
        </p:spPr>
        <p:txBody>
          <a:bodyPr lIns="45720" rIns="45720" anchor="ctr"/>
          <a:lstStyle/>
          <a:p>
            <a:pPr algn="ctr" eaLnBrk="0" hangingPunct="0">
              <a:spcBef>
                <a:spcPct val="50000"/>
              </a:spcBef>
              <a:defRPr/>
            </a:pPr>
            <a:endParaRPr lang="en-US" sz="1200">
              <a:latin typeface="Arial" pitchFamily="34" charset="0"/>
            </a:endParaRPr>
          </a:p>
        </p:txBody>
      </p:sp>
      <p:sp>
        <p:nvSpPr>
          <p:cNvPr id="20" name="5-Point Star 19"/>
          <p:cNvSpPr/>
          <p:nvPr/>
        </p:nvSpPr>
        <p:spPr bwMode="auto">
          <a:xfrm>
            <a:off x="5410200" y="2514600"/>
            <a:ext cx="304800" cy="254000"/>
          </a:xfrm>
          <a:prstGeom prst="star5">
            <a:avLst/>
          </a:prstGeom>
          <a:solidFill>
            <a:srgbClr val="FF0000"/>
          </a:solidFill>
          <a:ln w="9525" cap="flat" cmpd="sng" algn="ctr">
            <a:solidFill>
              <a:schemeClr val="tx1"/>
            </a:solidFill>
            <a:prstDash val="solid"/>
            <a:round/>
            <a:headEnd type="none" w="med" len="med"/>
            <a:tailEnd type="none" w="med" len="med"/>
          </a:ln>
          <a:effectLst/>
        </p:spPr>
        <p:txBody>
          <a:bodyPr lIns="45720" rIns="45720" anchor="ctr"/>
          <a:lstStyle/>
          <a:p>
            <a:pPr algn="ctr" eaLnBrk="0" hangingPunct="0">
              <a:spcBef>
                <a:spcPct val="50000"/>
              </a:spcBef>
              <a:defRPr/>
            </a:pPr>
            <a:endParaRPr lang="en-US" sz="1200">
              <a:latin typeface="Arial" pitchFamily="34" charset="0"/>
            </a:endParaRPr>
          </a:p>
        </p:txBody>
      </p:sp>
      <p:sp>
        <p:nvSpPr>
          <p:cNvPr id="21" name="5-Point Star 20"/>
          <p:cNvSpPr/>
          <p:nvPr/>
        </p:nvSpPr>
        <p:spPr bwMode="auto">
          <a:xfrm>
            <a:off x="5791200" y="4267200"/>
            <a:ext cx="304800" cy="254000"/>
          </a:xfrm>
          <a:prstGeom prst="star5">
            <a:avLst/>
          </a:prstGeom>
          <a:solidFill>
            <a:srgbClr val="FFFF00"/>
          </a:solidFill>
          <a:ln w="9525" cap="flat" cmpd="sng" algn="ctr">
            <a:solidFill>
              <a:schemeClr val="tx1"/>
            </a:solidFill>
            <a:prstDash val="solid"/>
            <a:round/>
            <a:headEnd type="none" w="med" len="med"/>
            <a:tailEnd type="none" w="med" len="med"/>
          </a:ln>
          <a:effectLst/>
        </p:spPr>
        <p:txBody>
          <a:bodyPr lIns="45720" rIns="45720" anchor="ctr"/>
          <a:lstStyle/>
          <a:p>
            <a:pPr algn="ctr" eaLnBrk="0" hangingPunct="0">
              <a:spcBef>
                <a:spcPct val="50000"/>
              </a:spcBef>
              <a:defRPr/>
            </a:pPr>
            <a:endParaRPr lang="en-US" sz="1200">
              <a:latin typeface="Arial" pitchFamily="34" charset="0"/>
            </a:endParaRPr>
          </a:p>
        </p:txBody>
      </p:sp>
      <p:cxnSp>
        <p:nvCxnSpPr>
          <p:cNvPr id="34" name="Straight Arrow Connector 33"/>
          <p:cNvCxnSpPr>
            <a:stCxn id="12" idx="3"/>
            <a:endCxn id="16" idx="1"/>
          </p:cNvCxnSpPr>
          <p:nvPr/>
        </p:nvCxnSpPr>
        <p:spPr bwMode="auto">
          <a:xfrm rot="16200000" flipH="1">
            <a:off x="1992484" y="3613503"/>
            <a:ext cx="1138420" cy="2801412"/>
          </a:xfrm>
          <a:prstGeom prst="straightConnector1">
            <a:avLst/>
          </a:prstGeom>
          <a:solidFill>
            <a:schemeClr val="accent1"/>
          </a:solidFill>
          <a:ln w="50800" cap="flat" cmpd="sng" algn="ctr">
            <a:solidFill>
              <a:schemeClr val="tx1"/>
            </a:solidFill>
            <a:prstDash val="solid"/>
            <a:round/>
            <a:headEnd type="none" w="med" len="med"/>
            <a:tailEnd type="arrow"/>
          </a:ln>
          <a:effectLst/>
        </p:spPr>
      </p:cxnSp>
      <p:cxnSp>
        <p:nvCxnSpPr>
          <p:cNvPr id="38" name="Straight Arrow Connector 37"/>
          <p:cNvCxnSpPr>
            <a:stCxn id="17" idx="1"/>
            <a:endCxn id="9" idx="4"/>
          </p:cNvCxnSpPr>
          <p:nvPr/>
        </p:nvCxnSpPr>
        <p:spPr bwMode="auto">
          <a:xfrm rot="10800000">
            <a:off x="762000" y="3068819"/>
            <a:ext cx="1905000" cy="381000"/>
          </a:xfrm>
          <a:prstGeom prst="straightConnector1">
            <a:avLst/>
          </a:prstGeom>
          <a:solidFill>
            <a:schemeClr val="accent1"/>
          </a:solidFill>
          <a:ln w="50800" cap="flat" cmpd="sng" algn="ctr">
            <a:solidFill>
              <a:schemeClr val="tx1"/>
            </a:solidFill>
            <a:prstDash val="solid"/>
            <a:round/>
            <a:headEnd type="none" w="med" len="med"/>
            <a:tailEnd type="arrow"/>
          </a:ln>
          <a:effectLst/>
        </p:spPr>
      </p:cxnSp>
      <p:cxnSp>
        <p:nvCxnSpPr>
          <p:cNvPr id="41" name="Straight Arrow Connector 40"/>
          <p:cNvCxnSpPr>
            <a:stCxn id="9" idx="2"/>
            <a:endCxn id="12" idx="1"/>
          </p:cNvCxnSpPr>
          <p:nvPr/>
        </p:nvCxnSpPr>
        <p:spPr bwMode="auto">
          <a:xfrm rot="16200000" flipH="1">
            <a:off x="183796" y="3557415"/>
            <a:ext cx="1062220" cy="398988"/>
          </a:xfrm>
          <a:prstGeom prst="straightConnector1">
            <a:avLst/>
          </a:prstGeom>
          <a:solidFill>
            <a:schemeClr val="accent1"/>
          </a:solidFill>
          <a:ln w="50800" cap="flat" cmpd="sng" algn="ctr">
            <a:solidFill>
              <a:schemeClr val="tx1"/>
            </a:solidFill>
            <a:prstDash val="solid"/>
            <a:round/>
            <a:headEnd type="none" w="med" len="med"/>
            <a:tailEnd type="arrow"/>
          </a:ln>
          <a:effectLst/>
        </p:spPr>
      </p:cxnSp>
      <p:cxnSp>
        <p:nvCxnSpPr>
          <p:cNvPr id="50" name="Straight Arrow Connector 49"/>
          <p:cNvCxnSpPr>
            <a:stCxn id="15" idx="4"/>
            <a:endCxn id="18" idx="3"/>
          </p:cNvCxnSpPr>
          <p:nvPr/>
        </p:nvCxnSpPr>
        <p:spPr bwMode="auto">
          <a:xfrm flipV="1">
            <a:off x="7772400" y="3073399"/>
            <a:ext cx="398988" cy="2891020"/>
          </a:xfrm>
          <a:prstGeom prst="straightConnector1">
            <a:avLst/>
          </a:prstGeom>
          <a:solidFill>
            <a:schemeClr val="accent1"/>
          </a:solidFill>
          <a:ln w="50800" cap="flat" cmpd="sng" algn="ctr">
            <a:solidFill>
              <a:schemeClr val="tx1"/>
            </a:solidFill>
            <a:prstDash val="solid"/>
            <a:round/>
            <a:headEnd type="none" w="med" len="med"/>
            <a:tailEnd type="arrow"/>
          </a:ln>
          <a:effectLst/>
        </p:spPr>
      </p:cxnSp>
      <p:cxnSp>
        <p:nvCxnSpPr>
          <p:cNvPr id="63" name="Straight Arrow Connector 62"/>
          <p:cNvCxnSpPr>
            <a:stCxn id="14" idx="2"/>
            <a:endCxn id="19" idx="4"/>
          </p:cNvCxnSpPr>
          <p:nvPr/>
        </p:nvCxnSpPr>
        <p:spPr bwMode="auto">
          <a:xfrm rot="5400000">
            <a:off x="5860696" y="2622903"/>
            <a:ext cx="528820" cy="363012"/>
          </a:xfrm>
          <a:prstGeom prst="straightConnector1">
            <a:avLst/>
          </a:prstGeom>
          <a:solidFill>
            <a:schemeClr val="accent1"/>
          </a:solidFill>
          <a:ln w="50800" cap="flat" cmpd="sng" algn="ctr">
            <a:solidFill>
              <a:schemeClr val="tx1"/>
            </a:solidFill>
            <a:prstDash val="solid"/>
            <a:round/>
            <a:headEnd type="none" w="med" len="med"/>
            <a:tailEnd type="arrow"/>
          </a:ln>
          <a:effectLst/>
        </p:spPr>
      </p:cxnSp>
      <p:cxnSp>
        <p:nvCxnSpPr>
          <p:cNvPr id="66" name="Straight Arrow Connector 65"/>
          <p:cNvCxnSpPr>
            <a:endCxn id="20" idx="4"/>
          </p:cNvCxnSpPr>
          <p:nvPr/>
        </p:nvCxnSpPr>
        <p:spPr bwMode="auto">
          <a:xfrm rot="16200000" flipV="1">
            <a:off x="5573010" y="2753609"/>
            <a:ext cx="360182" cy="76201"/>
          </a:xfrm>
          <a:prstGeom prst="straightConnector1">
            <a:avLst/>
          </a:prstGeom>
          <a:solidFill>
            <a:schemeClr val="accent1"/>
          </a:solidFill>
          <a:ln w="50800" cap="flat" cmpd="sng" algn="ctr">
            <a:solidFill>
              <a:schemeClr val="tx1"/>
            </a:solidFill>
            <a:prstDash val="solid"/>
            <a:round/>
            <a:headEnd type="none" w="med" len="med"/>
            <a:tailEnd type="arrow"/>
          </a:ln>
          <a:effectLst/>
        </p:spPr>
      </p:cxnSp>
      <p:sp>
        <p:nvSpPr>
          <p:cNvPr id="22" name="5-Point Star 21"/>
          <p:cNvSpPr/>
          <p:nvPr/>
        </p:nvSpPr>
        <p:spPr bwMode="auto">
          <a:xfrm>
            <a:off x="8001000" y="2362200"/>
            <a:ext cx="304800" cy="254000"/>
          </a:xfrm>
          <a:prstGeom prst="star5">
            <a:avLst/>
          </a:prstGeom>
          <a:solidFill>
            <a:srgbClr val="FF0000"/>
          </a:solidFill>
          <a:ln w="9525" cap="flat" cmpd="sng" algn="ctr">
            <a:solidFill>
              <a:schemeClr val="tx1"/>
            </a:solidFill>
            <a:prstDash val="solid"/>
            <a:round/>
            <a:headEnd type="none" w="med" len="med"/>
            <a:tailEnd type="none" w="med" len="med"/>
          </a:ln>
          <a:effectLst/>
        </p:spPr>
        <p:txBody>
          <a:bodyPr lIns="45720" rIns="45720" anchor="ctr"/>
          <a:lstStyle/>
          <a:p>
            <a:pPr algn="ctr" eaLnBrk="0" hangingPunct="0">
              <a:spcBef>
                <a:spcPct val="50000"/>
              </a:spcBef>
              <a:defRPr/>
            </a:pPr>
            <a:endParaRPr lang="en-US" sz="1200">
              <a:latin typeface="Arial" pitchFamily="34" charset="0"/>
            </a:endParaRPr>
          </a:p>
        </p:txBody>
      </p:sp>
      <p:cxnSp>
        <p:nvCxnSpPr>
          <p:cNvPr id="31" name="Straight Arrow Connector 30"/>
          <p:cNvCxnSpPr>
            <a:stCxn id="21" idx="3"/>
            <a:endCxn id="10" idx="1"/>
          </p:cNvCxnSpPr>
          <p:nvPr/>
        </p:nvCxnSpPr>
        <p:spPr bwMode="auto">
          <a:xfrm rot="16200000" flipH="1">
            <a:off x="6297784" y="4261203"/>
            <a:ext cx="147820" cy="667812"/>
          </a:xfrm>
          <a:prstGeom prst="straightConnector1">
            <a:avLst/>
          </a:prstGeom>
          <a:solidFill>
            <a:schemeClr val="accent1"/>
          </a:solidFill>
          <a:ln w="50800" cap="flat" cmpd="sng" algn="ctr">
            <a:solidFill>
              <a:schemeClr val="tx1"/>
            </a:solidFill>
            <a:prstDash val="solid"/>
            <a:round/>
            <a:headEnd type="none" w="med" len="med"/>
            <a:tailEnd type="arrow"/>
          </a:ln>
          <a:effectLst/>
        </p:spPr>
      </p:cxnSp>
      <p:cxnSp>
        <p:nvCxnSpPr>
          <p:cNvPr id="37" name="Straight Arrow Connector 36"/>
          <p:cNvCxnSpPr>
            <a:stCxn id="10" idx="3"/>
            <a:endCxn id="15" idx="0"/>
          </p:cNvCxnSpPr>
          <p:nvPr/>
        </p:nvCxnSpPr>
        <p:spPr bwMode="auto">
          <a:xfrm rot="16200000" flipH="1">
            <a:off x="6765394" y="5012793"/>
            <a:ext cx="1041401" cy="667812"/>
          </a:xfrm>
          <a:prstGeom prst="straightConnector1">
            <a:avLst/>
          </a:prstGeom>
          <a:solidFill>
            <a:schemeClr val="accent1"/>
          </a:solidFill>
          <a:ln w="50800" cap="flat" cmpd="sng" algn="ctr">
            <a:solidFill>
              <a:schemeClr val="tx1"/>
            </a:solidFill>
            <a:prstDash val="solid"/>
            <a:round/>
            <a:headEnd type="none" w="med" len="med"/>
            <a:tailEnd type="arrow"/>
          </a:ln>
          <a:effectLst/>
        </p:spPr>
      </p:cxnSp>
      <p:cxnSp>
        <p:nvCxnSpPr>
          <p:cNvPr id="52" name="Straight Arrow Connector 51"/>
          <p:cNvCxnSpPr>
            <a:stCxn id="18" idx="0"/>
            <a:endCxn id="22" idx="3"/>
          </p:cNvCxnSpPr>
          <p:nvPr/>
        </p:nvCxnSpPr>
        <p:spPr bwMode="auto">
          <a:xfrm rot="5400000" flipH="1" flipV="1">
            <a:off x="8060794" y="2632606"/>
            <a:ext cx="203201" cy="170388"/>
          </a:xfrm>
          <a:prstGeom prst="straightConnector1">
            <a:avLst/>
          </a:prstGeom>
          <a:solidFill>
            <a:schemeClr val="accent1"/>
          </a:solidFill>
          <a:ln w="50800" cap="flat" cmpd="sng" algn="ctr">
            <a:solidFill>
              <a:schemeClr val="tx1"/>
            </a:solidFill>
            <a:prstDash val="solid"/>
            <a:round/>
            <a:headEnd type="none" w="med" len="med"/>
            <a:tailEnd type="arrow"/>
          </a:ln>
          <a:effectLst/>
        </p:spPr>
      </p:cxnSp>
      <p:cxnSp>
        <p:nvCxnSpPr>
          <p:cNvPr id="56" name="Straight Arrow Connector 55"/>
          <p:cNvCxnSpPr>
            <a:stCxn id="22" idx="3"/>
            <a:endCxn id="13" idx="3"/>
          </p:cNvCxnSpPr>
          <p:nvPr/>
        </p:nvCxnSpPr>
        <p:spPr bwMode="auto">
          <a:xfrm rot="5400000" flipH="1" flipV="1">
            <a:off x="8387288" y="2298699"/>
            <a:ext cx="177800" cy="457200"/>
          </a:xfrm>
          <a:prstGeom prst="straightConnector1">
            <a:avLst/>
          </a:prstGeom>
          <a:solidFill>
            <a:schemeClr val="accent1"/>
          </a:solidFill>
          <a:ln w="50800" cap="flat" cmpd="sng" algn="ctr">
            <a:solidFill>
              <a:schemeClr val="tx1"/>
            </a:solidFill>
            <a:prstDash val="solid"/>
            <a:round/>
            <a:headEnd type="none" w="med" len="med"/>
            <a:tailEnd type="arrow"/>
          </a:ln>
          <a:effectLst/>
        </p:spPr>
      </p:cxnSp>
      <p:cxnSp>
        <p:nvCxnSpPr>
          <p:cNvPr id="61" name="Straight Arrow Connector 60"/>
          <p:cNvCxnSpPr>
            <a:stCxn id="13" idx="0"/>
            <a:endCxn id="14" idx="4"/>
          </p:cNvCxnSpPr>
          <p:nvPr/>
        </p:nvCxnSpPr>
        <p:spPr bwMode="auto">
          <a:xfrm rot="16200000" flipH="1" flipV="1">
            <a:off x="7482590" y="1255009"/>
            <a:ext cx="198619" cy="2057400"/>
          </a:xfrm>
          <a:prstGeom prst="straightConnector1">
            <a:avLst/>
          </a:prstGeom>
          <a:solidFill>
            <a:schemeClr val="accent1"/>
          </a:solidFill>
          <a:ln w="50800" cap="flat" cmpd="sng" algn="ctr">
            <a:solidFill>
              <a:schemeClr val="tx1"/>
            </a:solidFill>
            <a:prstDash val="solid"/>
            <a:round/>
            <a:headEnd type="none" w="med" len="med"/>
            <a:tailEnd type="arrow"/>
          </a:ln>
          <a:effectLst/>
        </p:spPr>
      </p:cxnSp>
      <p:cxnSp>
        <p:nvCxnSpPr>
          <p:cNvPr id="69" name="Straight Arrow Connector 68"/>
          <p:cNvCxnSpPr>
            <a:stCxn id="20" idx="1"/>
            <a:endCxn id="17" idx="0"/>
          </p:cNvCxnSpPr>
          <p:nvPr/>
        </p:nvCxnSpPr>
        <p:spPr bwMode="auto">
          <a:xfrm rot="10800000" flipV="1">
            <a:off x="2819400" y="2611618"/>
            <a:ext cx="2590800" cy="741181"/>
          </a:xfrm>
          <a:prstGeom prst="straightConnector1">
            <a:avLst/>
          </a:prstGeom>
          <a:solidFill>
            <a:schemeClr val="accent1"/>
          </a:solidFill>
          <a:ln w="50800" cap="flat" cmpd="sng" algn="ctr">
            <a:solidFill>
              <a:schemeClr val="tx1"/>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228600" y="76200"/>
            <a:ext cx="7772400" cy="838200"/>
          </a:xfrm>
        </p:spPr>
        <p:txBody>
          <a:bodyPr/>
          <a:lstStyle/>
          <a:p>
            <a:r>
              <a:rPr lang="en-US" b="1" dirty="0" smtClean="0"/>
              <a:t>Model Components</a:t>
            </a:r>
            <a:br>
              <a:rPr lang="en-US" b="1" dirty="0" smtClean="0"/>
            </a:br>
            <a:r>
              <a:rPr lang="en-US" sz="2000" i="1" dirty="0" smtClean="0"/>
              <a:t>Crystal Ball Model Formulation</a:t>
            </a:r>
            <a:endParaRPr lang="en-US" sz="3600" i="1" dirty="0" smtClean="0"/>
          </a:p>
        </p:txBody>
      </p:sp>
      <p:sp>
        <p:nvSpPr>
          <p:cNvPr id="20" name="TextBox 19"/>
          <p:cNvSpPr txBox="1"/>
          <p:nvPr/>
        </p:nvSpPr>
        <p:spPr>
          <a:xfrm>
            <a:off x="304800" y="1015425"/>
            <a:ext cx="8839200" cy="584775"/>
          </a:xfrm>
          <a:prstGeom prst="rect">
            <a:avLst/>
          </a:prstGeom>
          <a:noFill/>
        </p:spPr>
        <p:txBody>
          <a:bodyPr wrap="square" rtlCol="0">
            <a:spAutoFit/>
          </a:bodyPr>
          <a:lstStyle/>
          <a:p>
            <a:pPr marL="0" lvl="1"/>
            <a:r>
              <a:rPr lang="en-US" sz="1600" i="1" kern="0" dirty="0" smtClean="0">
                <a:latin typeface="Arial" pitchFamily="34" charset="0"/>
                <a:cs typeface="Arial" pitchFamily="34" charset="0"/>
              </a:rPr>
              <a:t>After optimizing our tour schedule, we needed to determine which venues (large or small) in our tour cities would yield the highest revenue</a:t>
            </a:r>
          </a:p>
        </p:txBody>
      </p:sp>
      <p:sp>
        <p:nvSpPr>
          <p:cNvPr id="10" name="Rectangle 4"/>
          <p:cNvSpPr>
            <a:spLocks noChangeArrowheads="1"/>
          </p:cNvSpPr>
          <p:nvPr/>
        </p:nvSpPr>
        <p:spPr bwMode="auto">
          <a:xfrm>
            <a:off x="304800" y="1733490"/>
            <a:ext cx="8458200" cy="2400657"/>
          </a:xfrm>
          <a:prstGeom prst="rect">
            <a:avLst/>
          </a:prstGeom>
          <a:noFill/>
          <a:ln w="9525">
            <a:noFill/>
            <a:miter lim="800000"/>
            <a:headEnd/>
            <a:tailEnd/>
          </a:ln>
        </p:spPr>
        <p:txBody>
          <a:bodyPr wrap="square">
            <a:spAutoFit/>
          </a:bodyPr>
          <a:lstStyle/>
          <a:p>
            <a:pPr marL="342900" lvl="1" indent="-228600" defTabSz="684213" eaLnBrk="0" hangingPunct="0">
              <a:spcBef>
                <a:spcPts val="300"/>
              </a:spcBef>
              <a:buSzPct val="65000"/>
              <a:buFont typeface="Wingdings" pitchFamily="2" charset="2"/>
              <a:buChar char="l"/>
            </a:pPr>
            <a:r>
              <a:rPr lang="en-US" sz="2000" b="1" dirty="0" smtClean="0">
                <a:solidFill>
                  <a:srgbClr val="000000"/>
                </a:solidFill>
                <a:latin typeface="Times New Roman"/>
              </a:rPr>
              <a:t>Objective: </a:t>
            </a:r>
            <a:r>
              <a:rPr lang="en-US" sz="2000" dirty="0" smtClean="0">
                <a:solidFill>
                  <a:srgbClr val="000000"/>
                </a:solidFill>
                <a:latin typeface="Times New Roman"/>
              </a:rPr>
              <a:t>Compare expected revenues of large venues with expected revenues of small venues to determine which venue yields the most revenues in each city</a:t>
            </a:r>
          </a:p>
          <a:p>
            <a:pPr marL="342900" lvl="1" indent="-228600" defTabSz="684213" eaLnBrk="0" hangingPunct="0">
              <a:spcBef>
                <a:spcPts val="300"/>
              </a:spcBef>
              <a:buSzPct val="65000"/>
            </a:pPr>
            <a:endParaRPr lang="en-US" sz="2000" dirty="0" smtClean="0">
              <a:solidFill>
                <a:srgbClr val="000000"/>
              </a:solidFill>
              <a:latin typeface="Times New Roman"/>
            </a:endParaRPr>
          </a:p>
          <a:p>
            <a:pPr marL="342900" lvl="1" indent="-228600" defTabSz="684213" eaLnBrk="0" hangingPunct="0">
              <a:spcBef>
                <a:spcPts val="300"/>
              </a:spcBef>
              <a:buSzPct val="65000"/>
            </a:pPr>
            <a:endParaRPr lang="en-US" sz="2000" dirty="0" smtClean="0">
              <a:solidFill>
                <a:srgbClr val="000000"/>
              </a:solidFill>
              <a:latin typeface="Times New Roman"/>
            </a:endParaRPr>
          </a:p>
          <a:p>
            <a:pPr marL="342900" lvl="1" indent="-228600" defTabSz="684213" eaLnBrk="0" hangingPunct="0">
              <a:spcBef>
                <a:spcPts val="300"/>
              </a:spcBef>
              <a:buSzPct val="65000"/>
            </a:pPr>
            <a:endParaRPr lang="en-US" sz="2000" dirty="0" smtClean="0">
              <a:solidFill>
                <a:srgbClr val="000000"/>
              </a:solidFill>
              <a:latin typeface="Times New Roman"/>
            </a:endParaRPr>
          </a:p>
          <a:p>
            <a:pPr marL="342900" lvl="1" indent="-228600" defTabSz="684213" eaLnBrk="0" hangingPunct="0">
              <a:spcBef>
                <a:spcPts val="300"/>
              </a:spcBef>
              <a:buSzPct val="65000"/>
              <a:buFont typeface="Wingdings" pitchFamily="2" charset="2"/>
              <a:buChar char="l"/>
            </a:pPr>
            <a:endParaRPr lang="en-US" sz="2000" b="1" dirty="0" smtClean="0">
              <a:solidFill>
                <a:srgbClr val="000000"/>
              </a:solidFill>
              <a:latin typeface="Times New Roman"/>
            </a:endParaRPr>
          </a:p>
        </p:txBody>
      </p:sp>
      <p:sp>
        <p:nvSpPr>
          <p:cNvPr id="14" name="TextBox 13"/>
          <p:cNvSpPr txBox="1"/>
          <p:nvPr/>
        </p:nvSpPr>
        <p:spPr>
          <a:xfrm>
            <a:off x="5867400" y="2881476"/>
            <a:ext cx="2819400" cy="3593291"/>
          </a:xfrm>
          <a:prstGeom prst="rect">
            <a:avLst/>
          </a:prstGeom>
          <a:solidFill>
            <a:schemeClr val="bg1">
              <a:lumMod val="85000"/>
            </a:schemeClr>
          </a:solidFill>
        </p:spPr>
        <p:txBody>
          <a:bodyPr wrap="square" rtlCol="0">
            <a:spAutoFit/>
          </a:bodyPr>
          <a:lstStyle/>
          <a:p>
            <a:pPr marL="342900" lvl="1" indent="-228600" algn="ctr" defTabSz="684213" eaLnBrk="0" hangingPunct="0">
              <a:spcBef>
                <a:spcPts val="300"/>
              </a:spcBef>
              <a:buSzPct val="65000"/>
            </a:pPr>
            <a:r>
              <a:rPr lang="en-US" sz="2000" b="1" i="1" dirty="0" smtClean="0">
                <a:solidFill>
                  <a:schemeClr val="accent2"/>
                </a:solidFill>
                <a:latin typeface="Times New Roman"/>
              </a:rPr>
              <a:t>Small Venues :</a:t>
            </a:r>
          </a:p>
          <a:p>
            <a:pPr marL="109538" lvl="1" indent="4763" algn="ctr" defTabSz="684213" eaLnBrk="0" hangingPunct="0">
              <a:spcBef>
                <a:spcPts val="300"/>
              </a:spcBef>
              <a:buSzPct val="65000"/>
            </a:pPr>
            <a:r>
              <a:rPr lang="en-US" sz="2000" b="1" i="1" dirty="0" smtClean="0">
                <a:solidFill>
                  <a:schemeClr val="accent2"/>
                </a:solidFill>
                <a:latin typeface="Times New Roman"/>
              </a:rPr>
              <a:t>Variable Revenues (Crystal Ball)</a:t>
            </a:r>
            <a:endParaRPr lang="en-US" sz="2000" dirty="0" smtClean="0">
              <a:solidFill>
                <a:srgbClr val="000000"/>
              </a:solidFill>
              <a:latin typeface="Times New Roman"/>
            </a:endParaRPr>
          </a:p>
          <a:p>
            <a:pPr marL="109538" lvl="1" indent="4763" defTabSz="684213" eaLnBrk="0" hangingPunct="0">
              <a:spcBef>
                <a:spcPts val="300"/>
              </a:spcBef>
              <a:buSzPct val="65000"/>
            </a:pPr>
            <a:r>
              <a:rPr lang="en-US" sz="2000" b="1" dirty="0" smtClean="0">
                <a:solidFill>
                  <a:srgbClr val="000000"/>
                </a:solidFill>
                <a:latin typeface="Times New Roman"/>
              </a:rPr>
              <a:t>Assumptions:  </a:t>
            </a:r>
            <a:r>
              <a:rPr lang="en-US" sz="2000" dirty="0" smtClean="0">
                <a:solidFill>
                  <a:srgbClr val="000000"/>
                </a:solidFill>
                <a:latin typeface="Times New Roman"/>
              </a:rPr>
              <a:t>Average capacity at small venues based on probability of attendance.  Earn $15 per ticket sold.</a:t>
            </a:r>
          </a:p>
          <a:p>
            <a:pPr marL="109538" lvl="1" indent="4763" defTabSz="684213" eaLnBrk="0" hangingPunct="0">
              <a:spcBef>
                <a:spcPts val="300"/>
              </a:spcBef>
              <a:buSzPct val="65000"/>
              <a:tabLst>
                <a:tab pos="109538" algn="l"/>
              </a:tabLst>
            </a:pPr>
            <a:r>
              <a:rPr lang="en-US" sz="2000" b="1" dirty="0" smtClean="0">
                <a:solidFill>
                  <a:srgbClr val="000000"/>
                </a:solidFill>
                <a:latin typeface="Times New Roman"/>
              </a:rPr>
              <a:t>Forecasts: </a:t>
            </a:r>
            <a:r>
              <a:rPr lang="en-US" sz="2000" dirty="0" smtClean="0">
                <a:solidFill>
                  <a:srgbClr val="000000"/>
                </a:solidFill>
                <a:latin typeface="Times New Roman"/>
              </a:rPr>
              <a:t>Expected revenues of small venues </a:t>
            </a:r>
          </a:p>
        </p:txBody>
      </p:sp>
      <p:sp>
        <p:nvSpPr>
          <p:cNvPr id="16" name="Left-Right Arrow 15"/>
          <p:cNvSpPr/>
          <p:nvPr/>
        </p:nvSpPr>
        <p:spPr bwMode="auto">
          <a:xfrm>
            <a:off x="3429000" y="4038600"/>
            <a:ext cx="2362200" cy="990600"/>
          </a:xfrm>
          <a:prstGeom prst="leftRightArrow">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R="0" indent="0" algn="ctr" fontAlgn="base">
              <a:lnSpc>
                <a:spcPct val="100000"/>
              </a:lnSpc>
              <a:spcBef>
                <a:spcPct val="0"/>
              </a:spcBef>
              <a:spcAft>
                <a:spcPct val="0"/>
              </a:spcAft>
              <a:buClrTx/>
              <a:buSzTx/>
              <a:buFontTx/>
              <a:buNone/>
              <a:tabLst/>
            </a:pPr>
            <a:endParaRPr lang="en-US" sz="2400" smtClean="0">
              <a:latin typeface="Times New Roman" pitchFamily="18" charset="0"/>
            </a:endParaRPr>
          </a:p>
        </p:txBody>
      </p:sp>
      <p:sp>
        <p:nvSpPr>
          <p:cNvPr id="17" name="TextBox 16"/>
          <p:cNvSpPr txBox="1"/>
          <p:nvPr/>
        </p:nvSpPr>
        <p:spPr>
          <a:xfrm>
            <a:off x="533400" y="2895601"/>
            <a:ext cx="2819400" cy="3733799"/>
          </a:xfrm>
          <a:prstGeom prst="rect">
            <a:avLst/>
          </a:prstGeom>
          <a:solidFill>
            <a:schemeClr val="bg1">
              <a:lumMod val="85000"/>
            </a:schemeClr>
          </a:solidFill>
        </p:spPr>
        <p:txBody>
          <a:bodyPr wrap="square" rtlCol="0">
            <a:noAutofit/>
          </a:bodyPr>
          <a:lstStyle/>
          <a:p>
            <a:pPr marL="342900" lvl="1" indent="-228600" algn="ctr" defTabSz="684213" eaLnBrk="0" hangingPunct="0">
              <a:spcBef>
                <a:spcPts val="300"/>
              </a:spcBef>
              <a:buSzPct val="65000"/>
            </a:pPr>
            <a:r>
              <a:rPr lang="en-US" sz="2000" b="1" i="1" dirty="0" smtClean="0">
                <a:solidFill>
                  <a:schemeClr val="accent2"/>
                </a:solidFill>
                <a:latin typeface="Times New Roman"/>
              </a:rPr>
              <a:t>Large Venues: </a:t>
            </a:r>
          </a:p>
          <a:p>
            <a:pPr marL="342900" lvl="1" indent="-228600" algn="ctr" defTabSz="684213" eaLnBrk="0" hangingPunct="0">
              <a:spcBef>
                <a:spcPts val="300"/>
              </a:spcBef>
              <a:buSzPct val="65000"/>
            </a:pPr>
            <a:r>
              <a:rPr lang="en-US" sz="2000" b="1" i="1" dirty="0" smtClean="0">
                <a:solidFill>
                  <a:schemeClr val="accent2"/>
                </a:solidFill>
                <a:latin typeface="Times New Roman"/>
              </a:rPr>
              <a:t>Fixed Revenues</a:t>
            </a:r>
          </a:p>
          <a:p>
            <a:pPr marL="342900" lvl="1" indent="-228600" algn="ctr" defTabSz="684213" eaLnBrk="0" hangingPunct="0">
              <a:spcBef>
                <a:spcPts val="300"/>
              </a:spcBef>
              <a:buSzPct val="65000"/>
            </a:pPr>
            <a:endParaRPr lang="en-US" sz="2000" dirty="0" smtClean="0">
              <a:solidFill>
                <a:srgbClr val="000000"/>
              </a:solidFill>
              <a:latin typeface="Times New Roman"/>
            </a:endParaRPr>
          </a:p>
          <a:p>
            <a:r>
              <a:rPr lang="en-US" sz="2000" b="1" dirty="0" smtClean="0">
                <a:solidFill>
                  <a:srgbClr val="000000"/>
                </a:solidFill>
                <a:latin typeface="Times New Roman"/>
              </a:rPr>
              <a:t>Assumptions: </a:t>
            </a:r>
            <a:r>
              <a:rPr lang="en-US" sz="2000" dirty="0" smtClean="0">
                <a:solidFill>
                  <a:srgbClr val="000000"/>
                </a:solidFill>
                <a:latin typeface="Times New Roman"/>
              </a:rPr>
              <a:t>Fixed Expected Revenue in each large venue across cities </a:t>
            </a:r>
            <a:r>
              <a:rPr lang="en-US" dirty="0" smtClean="0"/>
              <a:t> </a:t>
            </a:r>
            <a:r>
              <a:rPr lang="en-US" sz="2000" dirty="0" smtClean="0">
                <a:solidFill>
                  <a:srgbClr val="000000"/>
                </a:solidFill>
                <a:latin typeface="Times New Roman"/>
              </a:rPr>
              <a:t>= $15,000</a:t>
            </a:r>
          </a:p>
          <a:p>
            <a:endParaRPr lang="en-US" dirty="0" smtClean="0"/>
          </a:p>
          <a:p>
            <a:endParaRPr lang="en-US" dirty="0" smtClean="0"/>
          </a:p>
          <a:p>
            <a:endParaRPr lang="en-US" dirty="0" smtClean="0"/>
          </a:p>
          <a:p>
            <a:endParaRPr lang="en-US" dirty="0" smtClean="0"/>
          </a:p>
          <a:p>
            <a:endParaRPr lang="en-US" sz="2800" dirty="0" smtClean="0"/>
          </a:p>
          <a:p>
            <a:endParaRPr lang="en-US" sz="1100" dirty="0" smtClean="0"/>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Title 1"/>
          <p:cNvSpPr>
            <a:spLocks noGrp="1"/>
          </p:cNvSpPr>
          <p:nvPr>
            <p:ph type="title"/>
          </p:nvPr>
        </p:nvSpPr>
        <p:spPr>
          <a:xfrm>
            <a:off x="228600" y="76200"/>
            <a:ext cx="7772400" cy="838200"/>
          </a:xfrm>
        </p:spPr>
        <p:txBody>
          <a:bodyPr/>
          <a:lstStyle/>
          <a:p>
            <a:r>
              <a:rPr lang="en-US" b="1" dirty="0" smtClean="0"/>
              <a:t>Model Components</a:t>
            </a:r>
            <a:br>
              <a:rPr lang="en-US" b="1" dirty="0" smtClean="0"/>
            </a:br>
            <a:r>
              <a:rPr lang="en-US" sz="2000" i="1" dirty="0" smtClean="0"/>
              <a:t>Crystal Ball Model Formulation</a:t>
            </a:r>
            <a:endParaRPr lang="en-US" sz="3600" i="1" dirty="0" smtClean="0"/>
          </a:p>
        </p:txBody>
      </p:sp>
      <p:sp>
        <p:nvSpPr>
          <p:cNvPr id="6" name="Rectangle 5"/>
          <p:cNvSpPr/>
          <p:nvPr/>
        </p:nvSpPr>
        <p:spPr bwMode="auto">
          <a:xfrm>
            <a:off x="228600" y="1143000"/>
            <a:ext cx="1676400" cy="457200"/>
          </a:xfrm>
          <a:prstGeom prst="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Step #1</a:t>
            </a:r>
          </a:p>
        </p:txBody>
      </p:sp>
      <p:sp>
        <p:nvSpPr>
          <p:cNvPr id="7" name="Rectangle 6"/>
          <p:cNvSpPr/>
          <p:nvPr/>
        </p:nvSpPr>
        <p:spPr bwMode="auto">
          <a:xfrm>
            <a:off x="228600" y="2209800"/>
            <a:ext cx="1676400" cy="457200"/>
          </a:xfrm>
          <a:prstGeom prst="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Step #2</a:t>
            </a:r>
          </a:p>
        </p:txBody>
      </p:sp>
      <p:sp>
        <p:nvSpPr>
          <p:cNvPr id="11" name="TextBox 10"/>
          <p:cNvSpPr txBox="1"/>
          <p:nvPr/>
        </p:nvSpPr>
        <p:spPr>
          <a:xfrm>
            <a:off x="1981200" y="1066800"/>
            <a:ext cx="6858000" cy="1600438"/>
          </a:xfrm>
          <a:prstGeom prst="rect">
            <a:avLst/>
          </a:prstGeom>
          <a:noFill/>
        </p:spPr>
        <p:txBody>
          <a:bodyPr wrap="square" rtlCol="0">
            <a:spAutoFit/>
          </a:bodyPr>
          <a:lstStyle/>
          <a:p>
            <a:r>
              <a:rPr lang="en-US" sz="2000" dirty="0" smtClean="0">
                <a:latin typeface="+mj-lt"/>
              </a:rPr>
              <a:t>Set all large venues equal to a fixed expected revenue of $15,000, and </a:t>
            </a:r>
            <a:r>
              <a:rPr lang="en-US" sz="2000" dirty="0" smtClean="0"/>
              <a:t> </a:t>
            </a:r>
            <a:r>
              <a:rPr lang="en-US" sz="2000" u="sng" dirty="0" smtClean="0">
                <a:latin typeface="+mj-lt"/>
              </a:rPr>
              <a:t>set up a Crystal Ball simulation </a:t>
            </a:r>
            <a:r>
              <a:rPr lang="en-US" sz="2000" dirty="0" smtClean="0">
                <a:latin typeface="+mj-lt"/>
              </a:rPr>
              <a:t>to determine expected revenue for the smaller venues </a:t>
            </a:r>
          </a:p>
          <a:p>
            <a:pPr lvl="0"/>
            <a:endParaRPr lang="en-US" sz="2000" dirty="0" smtClean="0">
              <a:latin typeface="+mj-lt"/>
            </a:endParaRPr>
          </a:p>
          <a:p>
            <a:endParaRPr lang="en-US" dirty="0"/>
          </a:p>
        </p:txBody>
      </p:sp>
      <p:sp>
        <p:nvSpPr>
          <p:cNvPr id="12" name="TextBox 11"/>
          <p:cNvSpPr txBox="1"/>
          <p:nvPr/>
        </p:nvSpPr>
        <p:spPr>
          <a:xfrm>
            <a:off x="1981200" y="2133600"/>
            <a:ext cx="6629400" cy="984885"/>
          </a:xfrm>
          <a:prstGeom prst="rect">
            <a:avLst/>
          </a:prstGeom>
          <a:noFill/>
        </p:spPr>
        <p:txBody>
          <a:bodyPr wrap="square" rtlCol="0">
            <a:spAutoFit/>
          </a:bodyPr>
          <a:lstStyle/>
          <a:p>
            <a:pPr lvl="0"/>
            <a:r>
              <a:rPr lang="en-US" sz="2000" dirty="0" smtClean="0">
                <a:latin typeface="+mj-lt"/>
              </a:rPr>
              <a:t>Estimate  likely attendance of small venues based on probabilities of attendance</a:t>
            </a:r>
          </a:p>
          <a:p>
            <a:endParaRPr lang="en-US" dirty="0"/>
          </a:p>
        </p:txBody>
      </p:sp>
      <p:pic>
        <p:nvPicPr>
          <p:cNvPr id="13315" name="Picture 3"/>
          <p:cNvPicPr>
            <a:picLocks noChangeAspect="1" noChangeArrowheads="1"/>
          </p:cNvPicPr>
          <p:nvPr/>
        </p:nvPicPr>
        <p:blipFill>
          <a:blip r:embed="rId4"/>
          <a:srcRect/>
          <a:stretch>
            <a:fillRect/>
          </a:stretch>
        </p:blipFill>
        <p:spPr bwMode="auto">
          <a:xfrm>
            <a:off x="838200" y="2819400"/>
            <a:ext cx="6946430" cy="2971800"/>
          </a:xfrm>
          <a:prstGeom prst="rect">
            <a:avLst/>
          </a:prstGeom>
          <a:noFill/>
          <a:ln w="9525">
            <a:solidFill>
              <a:schemeClr val="tx1"/>
            </a:solidFill>
            <a:miter lim="800000"/>
            <a:headEnd/>
            <a:tailEnd/>
          </a:ln>
          <a:effectLst/>
        </p:spPr>
      </p:pic>
      <p:sp>
        <p:nvSpPr>
          <p:cNvPr id="21" name="Oval 20"/>
          <p:cNvSpPr/>
          <p:nvPr/>
        </p:nvSpPr>
        <p:spPr bwMode="auto">
          <a:xfrm>
            <a:off x="4800600" y="2895600"/>
            <a:ext cx="1295400" cy="3048000"/>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18" name="Rectangular Callout 17"/>
          <p:cNvSpPr/>
          <p:nvPr/>
        </p:nvSpPr>
        <p:spPr bwMode="auto">
          <a:xfrm>
            <a:off x="6781800" y="3962400"/>
            <a:ext cx="2286000" cy="1246495"/>
          </a:xfrm>
          <a:prstGeom prst="wedgeRectCallout">
            <a:avLst>
              <a:gd name="adj1" fmla="val -145870"/>
              <a:gd name="adj2" fmla="val -66124"/>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dirty="0" smtClean="0">
                <a:ln>
                  <a:noFill/>
                </a:ln>
                <a:solidFill>
                  <a:schemeClr val="tx1"/>
                </a:solidFill>
                <a:effectLst/>
                <a:latin typeface="Times New Roman" pitchFamily="18" charset="0"/>
              </a:rPr>
              <a:t>For example, in NYC, we would</a:t>
            </a:r>
            <a:r>
              <a:rPr kumimoji="0" lang="en-US" sz="1500" b="0" i="0" u="none" strike="noStrike" cap="none" normalizeH="0" dirty="0" smtClean="0">
                <a:ln>
                  <a:noFill/>
                </a:ln>
                <a:solidFill>
                  <a:schemeClr val="tx1"/>
                </a:solidFill>
                <a:effectLst/>
                <a:latin typeface="Times New Roman" pitchFamily="18" charset="0"/>
              </a:rPr>
              <a:t> expect to have 100% probability of fi</a:t>
            </a:r>
            <a:r>
              <a:rPr lang="en-US" sz="1500" dirty="0" smtClean="0">
                <a:latin typeface="Times New Roman" pitchFamily="18" charset="0"/>
              </a:rPr>
              <a:t>lling the venue</a:t>
            </a:r>
            <a:r>
              <a:rPr kumimoji="0" lang="en-US" sz="1500" b="0" i="0" u="none" strike="noStrike" cap="none" normalizeH="0" dirty="0" smtClean="0">
                <a:ln>
                  <a:noFill/>
                </a:ln>
                <a:solidFill>
                  <a:schemeClr val="tx1"/>
                </a:solidFill>
                <a:effectLst/>
                <a:latin typeface="Times New Roman" pitchFamily="18" charset="0"/>
              </a:rPr>
              <a:t> given it is the Juranette’s home base </a:t>
            </a:r>
            <a:endParaRPr kumimoji="0" lang="en-US" sz="1500" b="0" i="0" u="none" strike="noStrike" cap="none" normalizeH="0" baseline="0" dirty="0" smtClean="0">
              <a:ln>
                <a:noFill/>
              </a:ln>
              <a:solidFill>
                <a:schemeClr val="tx1"/>
              </a:solidFill>
              <a:effectLst/>
              <a:latin typeface="Times New Roman" pitchFamily="18" charset="0"/>
            </a:endParaRPr>
          </a:p>
        </p:txBody>
      </p:sp>
      <p:sp>
        <p:nvSpPr>
          <p:cNvPr id="13" name="Rectangular Callout 12"/>
          <p:cNvSpPr/>
          <p:nvPr/>
        </p:nvSpPr>
        <p:spPr bwMode="auto">
          <a:xfrm>
            <a:off x="1066800" y="6019800"/>
            <a:ext cx="3962400" cy="784830"/>
          </a:xfrm>
          <a:prstGeom prst="wedgeRectCallout">
            <a:avLst>
              <a:gd name="adj1" fmla="val 27929"/>
              <a:gd name="adj2" fmla="val -116413"/>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dirty="0" smtClean="0">
                <a:ln>
                  <a:noFill/>
                </a:ln>
                <a:solidFill>
                  <a:schemeClr val="tx1"/>
                </a:solidFill>
                <a:effectLst/>
                <a:latin typeface="Times New Roman" pitchFamily="18" charset="0"/>
              </a:rPr>
              <a:t>However, in Austin, the </a:t>
            </a:r>
            <a:r>
              <a:rPr kumimoji="0" lang="en-US" sz="1500" b="0" i="0" u="none" strike="noStrike" cap="none" normalizeH="0" dirty="0" err="1" smtClean="0">
                <a:ln>
                  <a:noFill/>
                </a:ln>
                <a:solidFill>
                  <a:schemeClr val="tx1"/>
                </a:solidFill>
                <a:effectLst/>
                <a:latin typeface="Times New Roman" pitchFamily="18" charset="0"/>
              </a:rPr>
              <a:t>Juranettes</a:t>
            </a:r>
            <a:r>
              <a:rPr kumimoji="0" lang="en-US" sz="1500" b="0" i="0" u="none" strike="noStrike" cap="none" normalizeH="0" dirty="0" smtClean="0">
                <a:ln>
                  <a:noFill/>
                </a:ln>
                <a:solidFill>
                  <a:schemeClr val="tx1"/>
                </a:solidFill>
                <a:effectLst/>
                <a:latin typeface="Times New Roman" pitchFamily="18" charset="0"/>
              </a:rPr>
              <a:t> don’t have connections, so would expect to have a 60% probability of filling the Tabernacle</a:t>
            </a:r>
            <a:endParaRPr kumimoji="0" lang="en-US" sz="1500" b="0" i="0" u="none" strike="noStrike" cap="none" normalizeH="0" baseline="0" dirty="0" smtClean="0">
              <a:ln>
                <a:noFill/>
              </a:ln>
              <a:solidFill>
                <a:schemeClr val="tx1"/>
              </a:solidFill>
              <a:effectLst/>
              <a:latin typeface="Times New Roman" pitchFamily="18"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33400" y="1143000"/>
            <a:ext cx="8382000" cy="1754326"/>
          </a:xfrm>
        </p:spPr>
        <p:txBody>
          <a:bodyPr wrap="square">
            <a:spAutoFit/>
          </a:bodyPr>
          <a:lstStyle/>
          <a:p>
            <a:pPr algn="ctr"/>
            <a:r>
              <a:rPr lang="en-US" sz="5400" dirty="0" smtClean="0">
                <a:solidFill>
                  <a:sysClr val="windowText" lastClr="000000"/>
                </a:solidFill>
              </a:rPr>
              <a:t>Of course….                                  we got SIGNED!!!!!</a:t>
            </a:r>
            <a:endParaRPr lang="en-US" sz="5400" dirty="0">
              <a:solidFill>
                <a:sysClr val="windowText" lastClr="000000"/>
              </a:solidFill>
            </a:endParaRPr>
          </a:p>
        </p:txBody>
      </p:sp>
      <p:pic>
        <p:nvPicPr>
          <p:cNvPr id="15362" name="Picture 2"/>
          <p:cNvPicPr>
            <a:picLocks noChangeAspect="1" noChangeArrowheads="1"/>
          </p:cNvPicPr>
          <p:nvPr/>
        </p:nvPicPr>
        <p:blipFill>
          <a:blip r:embed="rId3"/>
          <a:srcRect/>
          <a:stretch>
            <a:fillRect/>
          </a:stretch>
        </p:blipFill>
        <p:spPr bwMode="auto">
          <a:xfrm>
            <a:off x="2667000" y="3200400"/>
            <a:ext cx="3810000" cy="2533650"/>
          </a:xfrm>
          <a:prstGeom prst="rect">
            <a:avLst/>
          </a:prstGeom>
          <a:noFill/>
          <a:ln w="9525">
            <a:noFill/>
            <a:miter lim="800000"/>
            <a:headEnd/>
            <a:tailEnd/>
          </a:ln>
          <a:effectLst/>
        </p:spPr>
      </p:pic>
      <p:pic>
        <p:nvPicPr>
          <p:cNvPr id="15363" name="Picture 3"/>
          <p:cNvPicPr>
            <a:picLocks noChangeAspect="1" noChangeArrowheads="1"/>
          </p:cNvPicPr>
          <p:nvPr/>
        </p:nvPicPr>
        <p:blipFill>
          <a:blip r:embed="rId4"/>
          <a:srcRect/>
          <a:stretch>
            <a:fillRect/>
          </a:stretch>
        </p:blipFill>
        <p:spPr bwMode="auto">
          <a:xfrm>
            <a:off x="152400" y="3657600"/>
            <a:ext cx="2473660" cy="2133600"/>
          </a:xfrm>
          <a:prstGeom prst="rect">
            <a:avLst/>
          </a:prstGeom>
          <a:noFill/>
          <a:ln w="9525">
            <a:noFill/>
            <a:miter lim="800000"/>
            <a:headEnd/>
            <a:tailEnd/>
          </a:ln>
          <a:effectLst/>
        </p:spPr>
      </p:pic>
      <p:pic>
        <p:nvPicPr>
          <p:cNvPr id="6" name="Picture 3"/>
          <p:cNvPicPr>
            <a:picLocks noChangeAspect="1" noChangeArrowheads="1"/>
          </p:cNvPicPr>
          <p:nvPr/>
        </p:nvPicPr>
        <p:blipFill>
          <a:blip r:embed="rId4"/>
          <a:srcRect/>
          <a:stretch>
            <a:fillRect/>
          </a:stretch>
        </p:blipFill>
        <p:spPr bwMode="auto">
          <a:xfrm>
            <a:off x="6517940" y="3657600"/>
            <a:ext cx="2473660" cy="2133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228600" y="76200"/>
            <a:ext cx="7772400" cy="838200"/>
          </a:xfrm>
        </p:spPr>
        <p:txBody>
          <a:bodyPr/>
          <a:lstStyle/>
          <a:p>
            <a:r>
              <a:rPr lang="en-US" b="1" dirty="0" smtClean="0"/>
              <a:t>Model Components</a:t>
            </a:r>
            <a:br>
              <a:rPr lang="en-US" b="1" dirty="0" smtClean="0"/>
            </a:br>
            <a:r>
              <a:rPr lang="en-US" sz="2000" i="1" dirty="0" smtClean="0"/>
              <a:t>Crystal Ball Model Formulation</a:t>
            </a:r>
            <a:endParaRPr lang="en-US" sz="3600" i="1" dirty="0" smtClean="0"/>
          </a:p>
        </p:txBody>
      </p:sp>
      <p:pic>
        <p:nvPicPr>
          <p:cNvPr id="18434" name="Picture 2"/>
          <p:cNvPicPr>
            <a:picLocks noChangeAspect="1" noChangeArrowheads="1"/>
          </p:cNvPicPr>
          <p:nvPr/>
        </p:nvPicPr>
        <p:blipFill>
          <a:blip r:embed="rId3"/>
          <a:srcRect/>
          <a:stretch>
            <a:fillRect/>
          </a:stretch>
        </p:blipFill>
        <p:spPr bwMode="auto">
          <a:xfrm>
            <a:off x="1066800" y="4572000"/>
            <a:ext cx="3533775" cy="1851499"/>
          </a:xfrm>
          <a:prstGeom prst="rect">
            <a:avLst/>
          </a:prstGeom>
          <a:noFill/>
          <a:ln w="9525">
            <a:solidFill>
              <a:schemeClr val="tx1"/>
            </a:solidFill>
            <a:miter lim="800000"/>
            <a:headEnd/>
            <a:tailEnd/>
          </a:ln>
          <a:effectLst/>
        </p:spPr>
      </p:pic>
      <p:sp>
        <p:nvSpPr>
          <p:cNvPr id="9" name="Rectangular Callout 8"/>
          <p:cNvSpPr/>
          <p:nvPr/>
        </p:nvSpPr>
        <p:spPr bwMode="auto">
          <a:xfrm>
            <a:off x="5638800" y="4724400"/>
            <a:ext cx="3352800" cy="2057400"/>
          </a:xfrm>
          <a:prstGeom prst="wedgeRectCallout">
            <a:avLst>
              <a:gd name="adj1" fmla="val -95747"/>
              <a:gd name="adj2" fmla="val -5674"/>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pitchFamily="18" charset="0"/>
              </a:rPr>
              <a:t>We used a triangular distribution,</a:t>
            </a:r>
            <a:r>
              <a:rPr kumimoji="0" lang="en-US" b="0" i="0" u="none" strike="noStrike" cap="none" normalizeH="0" dirty="0" smtClean="0">
                <a:ln>
                  <a:noFill/>
                </a:ln>
                <a:solidFill>
                  <a:schemeClr val="tx1"/>
                </a:solidFill>
                <a:effectLst/>
                <a:latin typeface="Times New Roman" pitchFamily="18" charset="0"/>
              </a:rPr>
              <a:t> given explicit </a:t>
            </a:r>
            <a:r>
              <a:rPr lang="en-US" dirty="0" smtClean="0">
                <a:latin typeface="Times New Roman" pitchFamily="18" charset="0"/>
              </a:rPr>
              <a:t>min and max values for each venue.</a:t>
            </a:r>
            <a:endParaRPr kumimoji="0" lang="en-US" b="0" i="0" u="none" strike="noStrike" cap="none" normalizeH="0" dirty="0" smtClean="0">
              <a:ln>
                <a:noFill/>
              </a:ln>
              <a:solidFill>
                <a:schemeClr val="tx1"/>
              </a:solidFill>
              <a:effectLst/>
              <a:latin typeface="Times New Roman" pitchFamily="18" charset="0"/>
            </a:endParaRPr>
          </a:p>
          <a:p>
            <a:pPr marL="0" marR="0" indent="0" algn="ctr" defTabSz="914400" rtl="0" eaLnBrk="1" fontAlgn="base" latinLnBrk="0" hangingPunct="1">
              <a:lnSpc>
                <a:spcPct val="100000"/>
              </a:lnSpc>
              <a:spcBef>
                <a:spcPct val="0"/>
              </a:spcBef>
              <a:spcAft>
                <a:spcPct val="0"/>
              </a:spcAft>
              <a:buClrTx/>
              <a:buSzTx/>
              <a:buFontTx/>
              <a:buNone/>
              <a:tabLst/>
            </a:pPr>
            <a:r>
              <a:rPr lang="en-US" b="1" baseline="0" dirty="0" smtClean="0">
                <a:latin typeface="Times New Roman" pitchFamily="18" charset="0"/>
              </a:rPr>
              <a:t>Min</a:t>
            </a:r>
            <a:r>
              <a:rPr lang="en-US" b="1" dirty="0" smtClean="0">
                <a:latin typeface="Times New Roman" pitchFamily="18" charset="0"/>
              </a:rPr>
              <a:t> </a:t>
            </a:r>
            <a:r>
              <a:rPr lang="en-US" dirty="0" smtClean="0">
                <a:latin typeface="Times New Roman" pitchFamily="18" charset="0"/>
              </a:rPr>
              <a:t>=0</a:t>
            </a:r>
          </a:p>
          <a:p>
            <a:pPr marL="0" marR="0" indent="0" algn="ctr" defTabSz="914400" rtl="0" eaLnBrk="1" fontAlgn="base" latinLnBrk="0" hangingPunct="1">
              <a:lnSpc>
                <a:spcPct val="100000"/>
              </a:lnSpc>
              <a:spcBef>
                <a:spcPct val="0"/>
              </a:spcBef>
              <a:spcAft>
                <a:spcPct val="0"/>
              </a:spcAft>
              <a:buClrTx/>
              <a:buSzTx/>
              <a:buFontTx/>
              <a:buNone/>
              <a:tabLst/>
            </a:pPr>
            <a:r>
              <a:rPr lang="en-US" b="1" dirty="0" smtClean="0">
                <a:latin typeface="Times New Roman" pitchFamily="18" charset="0"/>
              </a:rPr>
              <a:t>Max</a:t>
            </a:r>
            <a:r>
              <a:rPr lang="en-US" dirty="0" smtClean="0">
                <a:latin typeface="Times New Roman" pitchFamily="18" charset="0"/>
              </a:rPr>
              <a:t> = Capacity of venue</a:t>
            </a:r>
          </a:p>
          <a:p>
            <a:pPr marL="0" marR="0" indent="0" algn="ctr" defTabSz="914400" rtl="0" eaLnBrk="1" fontAlgn="base" latinLnBrk="0" hangingPunct="1">
              <a:lnSpc>
                <a:spcPct val="100000"/>
              </a:lnSpc>
              <a:spcBef>
                <a:spcPct val="0"/>
              </a:spcBef>
              <a:spcAft>
                <a:spcPct val="0"/>
              </a:spcAft>
              <a:buClrTx/>
              <a:buSzTx/>
              <a:buFontTx/>
              <a:buNone/>
              <a:tabLst/>
            </a:pPr>
            <a:r>
              <a:rPr lang="en-US" b="1" dirty="0" smtClean="0">
                <a:latin typeface="Times New Roman" pitchFamily="18" charset="0"/>
              </a:rPr>
              <a:t>Likeliest</a:t>
            </a:r>
            <a:r>
              <a:rPr lang="en-US" dirty="0" smtClean="0">
                <a:latin typeface="Times New Roman" pitchFamily="18" charset="0"/>
              </a:rPr>
              <a:t> = Expected attendance based on earlier calculations</a:t>
            </a:r>
          </a:p>
        </p:txBody>
      </p:sp>
      <p:sp>
        <p:nvSpPr>
          <p:cNvPr id="10" name="TextBox 9"/>
          <p:cNvSpPr txBox="1"/>
          <p:nvPr/>
        </p:nvSpPr>
        <p:spPr>
          <a:xfrm>
            <a:off x="1143000" y="4599801"/>
            <a:ext cx="2667000" cy="276999"/>
          </a:xfrm>
          <a:prstGeom prst="rect">
            <a:avLst/>
          </a:prstGeom>
          <a:solidFill>
            <a:schemeClr val="bg1"/>
          </a:solidFill>
        </p:spPr>
        <p:txBody>
          <a:bodyPr wrap="square" rtlCol="0">
            <a:spAutoFit/>
          </a:bodyPr>
          <a:lstStyle/>
          <a:p>
            <a:r>
              <a:rPr lang="en-US" sz="1200" b="1" dirty="0" smtClean="0">
                <a:latin typeface="Arial" pitchFamily="34" charset="0"/>
                <a:cs typeface="Arial" pitchFamily="34" charset="0"/>
              </a:rPr>
              <a:t>TLA in Philly</a:t>
            </a:r>
            <a:endParaRPr lang="en-US" sz="1200" b="1" dirty="0">
              <a:latin typeface="Arial" pitchFamily="34" charset="0"/>
              <a:cs typeface="Arial" pitchFamily="34" charset="0"/>
            </a:endParaRPr>
          </a:p>
        </p:txBody>
      </p:sp>
      <p:grpSp>
        <p:nvGrpSpPr>
          <p:cNvPr id="18" name="Group 17"/>
          <p:cNvGrpSpPr/>
          <p:nvPr/>
        </p:nvGrpSpPr>
        <p:grpSpPr>
          <a:xfrm>
            <a:off x="990600" y="1968172"/>
            <a:ext cx="6934200" cy="2527628"/>
            <a:chOff x="990600" y="1968172"/>
            <a:chExt cx="6934200" cy="2527628"/>
          </a:xfrm>
        </p:grpSpPr>
        <p:pic>
          <p:nvPicPr>
            <p:cNvPr id="14338" name="Picture 2"/>
            <p:cNvPicPr>
              <a:picLocks noChangeAspect="1" noChangeArrowheads="1"/>
            </p:cNvPicPr>
            <p:nvPr/>
          </p:nvPicPr>
          <p:blipFill>
            <a:blip r:embed="rId4"/>
            <a:srcRect/>
            <a:stretch>
              <a:fillRect/>
            </a:stretch>
          </p:blipFill>
          <p:spPr bwMode="auto">
            <a:xfrm>
              <a:off x="990600" y="1968172"/>
              <a:ext cx="6934200" cy="2527628"/>
            </a:xfrm>
            <a:prstGeom prst="rect">
              <a:avLst/>
            </a:prstGeom>
            <a:noFill/>
            <a:ln w="9525">
              <a:noFill/>
              <a:miter lim="800000"/>
              <a:headEnd/>
              <a:tailEnd/>
            </a:ln>
            <a:effectLst/>
          </p:spPr>
        </p:pic>
        <p:sp>
          <p:nvSpPr>
            <p:cNvPr id="12" name="Rectangle 11"/>
            <p:cNvSpPr/>
            <p:nvPr/>
          </p:nvSpPr>
          <p:spPr bwMode="auto">
            <a:xfrm>
              <a:off x="990600" y="3581400"/>
              <a:ext cx="6934200" cy="152400"/>
            </a:xfrm>
            <a:prstGeom prst="rect">
              <a:avLst/>
            </a:prstGeom>
            <a:noFill/>
            <a:ln w="127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grpSp>
      <p:sp>
        <p:nvSpPr>
          <p:cNvPr id="16" name="Rectangle 15"/>
          <p:cNvSpPr/>
          <p:nvPr/>
        </p:nvSpPr>
        <p:spPr bwMode="auto">
          <a:xfrm>
            <a:off x="152400" y="1066800"/>
            <a:ext cx="1676400" cy="457200"/>
          </a:xfrm>
          <a:prstGeom prst="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rPr>
              <a:t>Step #3</a:t>
            </a:r>
          </a:p>
        </p:txBody>
      </p:sp>
      <p:sp>
        <p:nvSpPr>
          <p:cNvPr id="17" name="TextBox 16"/>
          <p:cNvSpPr txBox="1"/>
          <p:nvPr/>
        </p:nvSpPr>
        <p:spPr>
          <a:xfrm>
            <a:off x="1981200" y="990600"/>
            <a:ext cx="6629400" cy="1292662"/>
          </a:xfrm>
          <a:prstGeom prst="rect">
            <a:avLst/>
          </a:prstGeom>
          <a:noFill/>
        </p:spPr>
        <p:txBody>
          <a:bodyPr wrap="square" rtlCol="0">
            <a:spAutoFit/>
          </a:bodyPr>
          <a:lstStyle/>
          <a:p>
            <a:pPr lvl="0"/>
            <a:r>
              <a:rPr lang="en-US" sz="2000" u="sng" dirty="0" smtClean="0">
                <a:latin typeface="+mj-lt"/>
              </a:rPr>
              <a:t>Define assumption cells in Crystal Ball: </a:t>
            </a:r>
            <a:r>
              <a:rPr lang="en-US" sz="2000" dirty="0" smtClean="0">
                <a:latin typeface="+mj-lt"/>
              </a:rPr>
              <a:t>Set up triangular distribution for probable attendance at each of the smaller venues</a:t>
            </a:r>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228600" y="76200"/>
            <a:ext cx="7772400" cy="838200"/>
          </a:xfrm>
        </p:spPr>
        <p:txBody>
          <a:bodyPr/>
          <a:lstStyle/>
          <a:p>
            <a:r>
              <a:rPr lang="en-US" b="1" dirty="0" smtClean="0"/>
              <a:t>Model Components</a:t>
            </a:r>
            <a:br>
              <a:rPr lang="en-US" b="1" dirty="0" smtClean="0"/>
            </a:br>
            <a:r>
              <a:rPr lang="en-US" sz="2000" i="1" dirty="0" smtClean="0"/>
              <a:t>Crystal Ball Model Formulation</a:t>
            </a:r>
            <a:endParaRPr lang="en-US" sz="3600" i="1" dirty="0" smtClean="0"/>
          </a:p>
        </p:txBody>
      </p:sp>
      <p:sp>
        <p:nvSpPr>
          <p:cNvPr id="8" name="Rectangle 7"/>
          <p:cNvSpPr/>
          <p:nvPr/>
        </p:nvSpPr>
        <p:spPr bwMode="auto">
          <a:xfrm>
            <a:off x="152400" y="1219200"/>
            <a:ext cx="1676400" cy="457200"/>
          </a:xfrm>
          <a:prstGeom prst="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r>
              <a:rPr lang="en-US" sz="2400" dirty="0" smtClean="0">
                <a:latin typeface="Times New Roman" pitchFamily="18" charset="0"/>
              </a:rPr>
              <a:t>Step #4</a:t>
            </a:r>
          </a:p>
        </p:txBody>
      </p:sp>
      <p:sp>
        <p:nvSpPr>
          <p:cNvPr id="13" name="TextBox 12"/>
          <p:cNvSpPr txBox="1"/>
          <p:nvPr/>
        </p:nvSpPr>
        <p:spPr>
          <a:xfrm>
            <a:off x="1905000" y="914400"/>
            <a:ext cx="6934200" cy="1908215"/>
          </a:xfrm>
          <a:prstGeom prst="rect">
            <a:avLst/>
          </a:prstGeom>
          <a:noFill/>
        </p:spPr>
        <p:txBody>
          <a:bodyPr wrap="square" rtlCol="0">
            <a:spAutoFit/>
          </a:bodyPr>
          <a:lstStyle/>
          <a:p>
            <a:pPr lvl="0"/>
            <a:endParaRPr lang="en-US" sz="2000" dirty="0" smtClean="0">
              <a:latin typeface="+mj-lt"/>
            </a:endParaRPr>
          </a:p>
          <a:p>
            <a:pPr lvl="0"/>
            <a:r>
              <a:rPr lang="en-US" sz="2000" u="sng" dirty="0" smtClean="0">
                <a:latin typeface="+mj-lt"/>
              </a:rPr>
              <a:t>Define forecast cells in Crystal Ball: </a:t>
            </a:r>
            <a:r>
              <a:rPr lang="en-US" sz="2000" dirty="0" smtClean="0">
                <a:latin typeface="+mj-lt"/>
              </a:rPr>
              <a:t>Ticket prices at small venues are $30, with the Juranettes pocketing half (or $15) of that; based on the likely attendance outcome from Step #2, estimate expected revenues for small venues</a:t>
            </a:r>
          </a:p>
          <a:p>
            <a:endParaRPr lang="en-US" dirty="0"/>
          </a:p>
        </p:txBody>
      </p:sp>
      <p:pic>
        <p:nvPicPr>
          <p:cNvPr id="28677" name="Picture 5"/>
          <p:cNvPicPr>
            <a:picLocks noChangeAspect="1" noChangeArrowheads="1"/>
          </p:cNvPicPr>
          <p:nvPr/>
        </p:nvPicPr>
        <p:blipFill>
          <a:blip r:embed="rId3"/>
          <a:srcRect/>
          <a:stretch>
            <a:fillRect/>
          </a:stretch>
        </p:blipFill>
        <p:spPr bwMode="auto">
          <a:xfrm>
            <a:off x="914400" y="2743200"/>
            <a:ext cx="5630873" cy="2963042"/>
          </a:xfrm>
          <a:prstGeom prst="rect">
            <a:avLst/>
          </a:prstGeom>
          <a:noFill/>
          <a:ln w="9525">
            <a:solidFill>
              <a:schemeClr val="tx1"/>
            </a:solidFill>
            <a:miter lim="800000"/>
            <a:headEnd/>
            <a:tailEnd/>
          </a:ln>
          <a:effectLst/>
        </p:spPr>
      </p:pic>
      <p:sp>
        <p:nvSpPr>
          <p:cNvPr id="16" name="Rectangular Callout 15"/>
          <p:cNvSpPr/>
          <p:nvPr/>
        </p:nvSpPr>
        <p:spPr bwMode="auto">
          <a:xfrm>
            <a:off x="6781800" y="2514600"/>
            <a:ext cx="2133600" cy="923330"/>
          </a:xfrm>
          <a:prstGeom prst="wedgeRectCallout">
            <a:avLst>
              <a:gd name="adj1" fmla="val -64714"/>
              <a:gd name="adj2" fmla="val 42221"/>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en-US" dirty="0" smtClean="0">
                <a:latin typeface="Times New Roman" pitchFamily="18" charset="0"/>
              </a:rPr>
              <a:t>Expected Revenue = Average (Likely) Attendance* $15. </a:t>
            </a:r>
          </a:p>
        </p:txBody>
      </p:sp>
      <p:sp>
        <p:nvSpPr>
          <p:cNvPr id="17" name="TextBox 16"/>
          <p:cNvSpPr txBox="1"/>
          <p:nvPr/>
        </p:nvSpPr>
        <p:spPr>
          <a:xfrm>
            <a:off x="2362200" y="1752600"/>
            <a:ext cx="76200" cy="369332"/>
          </a:xfrm>
          <a:prstGeom prst="rect">
            <a:avLst/>
          </a:prstGeom>
          <a:noFill/>
        </p:spPr>
        <p:txBody>
          <a:bodyPr wrap="square" rtlCol="0">
            <a:spAutoFit/>
          </a:bodyPr>
          <a:lstStyle/>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228600" y="76200"/>
            <a:ext cx="7772400" cy="838200"/>
          </a:xfrm>
        </p:spPr>
        <p:txBody>
          <a:bodyPr/>
          <a:lstStyle/>
          <a:p>
            <a:r>
              <a:rPr lang="en-US" b="1" dirty="0" smtClean="0"/>
              <a:t>Model Components</a:t>
            </a:r>
            <a:br>
              <a:rPr lang="en-US" b="1" dirty="0" smtClean="0"/>
            </a:br>
            <a:r>
              <a:rPr lang="en-US" sz="2000" i="1" dirty="0" smtClean="0"/>
              <a:t>Crystal Ball Output – Small Revenue Expected Revenues</a:t>
            </a:r>
            <a:endParaRPr lang="en-US" sz="3600" i="1" dirty="0" smtClean="0"/>
          </a:p>
        </p:txBody>
      </p:sp>
      <p:sp>
        <p:nvSpPr>
          <p:cNvPr id="9" name="Rectangle 8"/>
          <p:cNvSpPr/>
          <p:nvPr/>
        </p:nvSpPr>
        <p:spPr bwMode="auto">
          <a:xfrm>
            <a:off x="228600" y="1219200"/>
            <a:ext cx="1676400" cy="457200"/>
          </a:xfrm>
          <a:prstGeom prst="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R="0" indent="0" algn="ctr" fontAlgn="base">
              <a:lnSpc>
                <a:spcPct val="100000"/>
              </a:lnSpc>
              <a:spcBef>
                <a:spcPct val="0"/>
              </a:spcBef>
              <a:spcAft>
                <a:spcPct val="0"/>
              </a:spcAft>
              <a:buClrTx/>
              <a:buSzTx/>
              <a:buFontTx/>
              <a:buNone/>
              <a:tabLst/>
            </a:pPr>
            <a:r>
              <a:rPr lang="en-US" sz="2400" dirty="0" smtClean="0">
                <a:latin typeface="Times New Roman" pitchFamily="18" charset="0"/>
              </a:rPr>
              <a:t>Step #5</a:t>
            </a:r>
          </a:p>
        </p:txBody>
      </p:sp>
      <p:sp>
        <p:nvSpPr>
          <p:cNvPr id="13" name="TextBox 12"/>
          <p:cNvSpPr txBox="1"/>
          <p:nvPr/>
        </p:nvSpPr>
        <p:spPr>
          <a:xfrm>
            <a:off x="2057400" y="1219200"/>
            <a:ext cx="6858000" cy="400110"/>
          </a:xfrm>
          <a:prstGeom prst="rect">
            <a:avLst/>
          </a:prstGeom>
          <a:noFill/>
        </p:spPr>
        <p:txBody>
          <a:bodyPr wrap="square" rtlCol="0">
            <a:spAutoFit/>
          </a:bodyPr>
          <a:lstStyle/>
          <a:p>
            <a:r>
              <a:rPr lang="en-US" sz="2000" u="sng" dirty="0" smtClean="0">
                <a:latin typeface="+mj-lt"/>
              </a:rPr>
              <a:t>Run simulation to find expected values from the smaller venues </a:t>
            </a:r>
            <a:r>
              <a:rPr lang="en-US" sz="2000" dirty="0" smtClean="0">
                <a:latin typeface="+mj-lt"/>
              </a:rPr>
              <a:t> </a:t>
            </a:r>
          </a:p>
        </p:txBody>
      </p:sp>
      <p:pic>
        <p:nvPicPr>
          <p:cNvPr id="69636" name="Picture 4"/>
          <p:cNvPicPr>
            <a:picLocks noChangeAspect="1" noChangeArrowheads="1"/>
          </p:cNvPicPr>
          <p:nvPr/>
        </p:nvPicPr>
        <p:blipFill>
          <a:blip r:embed="rId3"/>
          <a:srcRect/>
          <a:stretch>
            <a:fillRect/>
          </a:stretch>
        </p:blipFill>
        <p:spPr bwMode="auto">
          <a:xfrm>
            <a:off x="5199496" y="1752600"/>
            <a:ext cx="2953904" cy="3429000"/>
          </a:xfrm>
          <a:prstGeom prst="rect">
            <a:avLst/>
          </a:prstGeom>
          <a:noFill/>
          <a:ln w="9525">
            <a:solidFill>
              <a:schemeClr val="tx1"/>
            </a:solidFill>
            <a:miter lim="800000"/>
            <a:headEnd/>
            <a:tailEnd/>
          </a:ln>
          <a:effectLst/>
        </p:spPr>
      </p:pic>
      <p:pic>
        <p:nvPicPr>
          <p:cNvPr id="69637" name="Picture 5"/>
          <p:cNvPicPr>
            <a:picLocks noChangeAspect="1" noChangeArrowheads="1"/>
          </p:cNvPicPr>
          <p:nvPr/>
        </p:nvPicPr>
        <p:blipFill>
          <a:blip r:embed="rId4"/>
          <a:srcRect/>
          <a:stretch>
            <a:fillRect/>
          </a:stretch>
        </p:blipFill>
        <p:spPr bwMode="auto">
          <a:xfrm>
            <a:off x="762000" y="1752600"/>
            <a:ext cx="2971800" cy="3448050"/>
          </a:xfrm>
          <a:prstGeom prst="rect">
            <a:avLst/>
          </a:prstGeom>
          <a:noFill/>
          <a:ln w="9525">
            <a:noFill/>
            <a:miter lim="800000"/>
            <a:headEnd/>
            <a:tailEnd/>
          </a:ln>
          <a:effectLst/>
        </p:spPr>
      </p:pic>
      <p:sp>
        <p:nvSpPr>
          <p:cNvPr id="17" name="Isosceles Triangle 16"/>
          <p:cNvSpPr/>
          <p:nvPr/>
        </p:nvSpPr>
        <p:spPr bwMode="auto">
          <a:xfrm rot="5400000">
            <a:off x="2971800" y="3200400"/>
            <a:ext cx="2971800" cy="1143000"/>
          </a:xfrm>
          <a:prstGeom prst="triangle">
            <a:avLst/>
          </a:prstGeom>
          <a:solidFill>
            <a:schemeClr val="bg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18" name="Rectangle 17"/>
          <p:cNvSpPr/>
          <p:nvPr/>
        </p:nvSpPr>
        <p:spPr>
          <a:xfrm>
            <a:off x="1905000" y="5410200"/>
            <a:ext cx="7086600" cy="923330"/>
          </a:xfrm>
          <a:prstGeom prst="rect">
            <a:avLst/>
          </a:prstGeom>
        </p:spPr>
        <p:txBody>
          <a:bodyPr wrap="square">
            <a:spAutoFit/>
          </a:bodyPr>
          <a:lstStyle/>
          <a:p>
            <a:r>
              <a:rPr lang="en-US" dirty="0" smtClean="0">
                <a:latin typeface="+mj-lt"/>
              </a:rPr>
              <a:t>Compare the expected revenues to the $15K fixed the Juranettes would receive playing a larger venue in the same city, while also considering  the likelihood of  earning $15K or above at each smaller venue</a:t>
            </a:r>
            <a:endParaRPr lang="en-US" dirty="0">
              <a:latin typeface="+mj-lt"/>
            </a:endParaRPr>
          </a:p>
        </p:txBody>
      </p:sp>
      <p:sp>
        <p:nvSpPr>
          <p:cNvPr id="19" name="Rectangle 18"/>
          <p:cNvSpPr/>
          <p:nvPr/>
        </p:nvSpPr>
        <p:spPr bwMode="auto">
          <a:xfrm>
            <a:off x="152400" y="5486400"/>
            <a:ext cx="1676400" cy="457200"/>
          </a:xfrm>
          <a:prstGeom prst="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R="0" indent="0" algn="ctr" fontAlgn="base">
              <a:lnSpc>
                <a:spcPct val="100000"/>
              </a:lnSpc>
              <a:spcBef>
                <a:spcPct val="0"/>
              </a:spcBef>
              <a:spcAft>
                <a:spcPct val="0"/>
              </a:spcAft>
              <a:buClrTx/>
              <a:buSzTx/>
              <a:buFontTx/>
              <a:buNone/>
              <a:tabLst/>
            </a:pPr>
            <a:r>
              <a:rPr lang="en-US" sz="2400" dirty="0" smtClean="0">
                <a:latin typeface="Times New Roman" pitchFamily="18" charset="0"/>
              </a:rPr>
              <a:t>Step #6</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228600" y="76200"/>
            <a:ext cx="8915400" cy="838200"/>
          </a:xfrm>
        </p:spPr>
        <p:txBody>
          <a:bodyPr/>
          <a:lstStyle/>
          <a:p>
            <a:r>
              <a:rPr lang="en-US" b="1" dirty="0" smtClean="0"/>
              <a:t>Model Components</a:t>
            </a:r>
            <a:br>
              <a:rPr lang="en-US" b="1" dirty="0" smtClean="0"/>
            </a:br>
            <a:r>
              <a:rPr lang="en-US" sz="2000" i="1" dirty="0" smtClean="0"/>
              <a:t>Crystal Ball Output – Small Venue Expected Revenues and Likelihood &gt; $15K</a:t>
            </a:r>
            <a:endParaRPr lang="en-US" sz="3600" i="1" dirty="0" smtClean="0"/>
          </a:p>
        </p:txBody>
      </p:sp>
      <p:pic>
        <p:nvPicPr>
          <p:cNvPr id="13314" name="Picture 2"/>
          <p:cNvPicPr>
            <a:picLocks noChangeAspect="1" noChangeArrowheads="1"/>
          </p:cNvPicPr>
          <p:nvPr/>
        </p:nvPicPr>
        <p:blipFill>
          <a:blip r:embed="rId3"/>
          <a:srcRect/>
          <a:stretch>
            <a:fillRect/>
          </a:stretch>
        </p:blipFill>
        <p:spPr bwMode="auto">
          <a:xfrm>
            <a:off x="3200400" y="1219200"/>
            <a:ext cx="2819400" cy="2005619"/>
          </a:xfrm>
          <a:prstGeom prst="rect">
            <a:avLst/>
          </a:prstGeom>
          <a:noFill/>
          <a:ln w="9525">
            <a:noFill/>
            <a:miter lim="800000"/>
            <a:headEnd/>
            <a:tailEnd/>
          </a:ln>
          <a:effectLst/>
        </p:spPr>
      </p:pic>
      <p:pic>
        <p:nvPicPr>
          <p:cNvPr id="11" name="Picture 10"/>
          <p:cNvPicPr/>
          <p:nvPr/>
        </p:nvPicPr>
        <p:blipFill>
          <a:blip r:embed="rId4"/>
          <a:srcRect/>
          <a:stretch>
            <a:fillRect/>
          </a:stretch>
        </p:blipFill>
        <p:spPr bwMode="auto">
          <a:xfrm>
            <a:off x="304800" y="1219200"/>
            <a:ext cx="2711871" cy="1964372"/>
          </a:xfrm>
          <a:prstGeom prst="rect">
            <a:avLst/>
          </a:prstGeom>
          <a:noFill/>
          <a:ln w="9525">
            <a:noFill/>
            <a:miter lim="800000"/>
            <a:headEnd/>
            <a:tailEnd/>
          </a:ln>
        </p:spPr>
      </p:pic>
      <p:pic>
        <p:nvPicPr>
          <p:cNvPr id="13" name="Picture 12"/>
          <p:cNvPicPr/>
          <p:nvPr/>
        </p:nvPicPr>
        <p:blipFill>
          <a:blip r:embed="rId5"/>
          <a:srcRect/>
          <a:stretch>
            <a:fillRect/>
          </a:stretch>
        </p:blipFill>
        <p:spPr bwMode="auto">
          <a:xfrm>
            <a:off x="228600" y="3962400"/>
            <a:ext cx="2715768" cy="1965960"/>
          </a:xfrm>
          <a:prstGeom prst="rect">
            <a:avLst/>
          </a:prstGeom>
          <a:noFill/>
          <a:ln w="9525">
            <a:noFill/>
            <a:miter lim="800000"/>
            <a:headEnd/>
            <a:tailEnd/>
          </a:ln>
        </p:spPr>
      </p:pic>
      <p:pic>
        <p:nvPicPr>
          <p:cNvPr id="15" name="Picture 14"/>
          <p:cNvPicPr/>
          <p:nvPr/>
        </p:nvPicPr>
        <p:blipFill>
          <a:blip r:embed="rId6"/>
          <a:srcRect/>
          <a:stretch>
            <a:fillRect/>
          </a:stretch>
        </p:blipFill>
        <p:spPr bwMode="auto">
          <a:xfrm>
            <a:off x="6233795" y="1219200"/>
            <a:ext cx="2757805" cy="1968959"/>
          </a:xfrm>
          <a:prstGeom prst="rect">
            <a:avLst/>
          </a:prstGeom>
          <a:noFill/>
          <a:ln w="9525">
            <a:noFill/>
            <a:miter lim="800000"/>
            <a:headEnd/>
            <a:tailEnd/>
          </a:ln>
        </p:spPr>
      </p:pic>
      <p:sp>
        <p:nvSpPr>
          <p:cNvPr id="17" name="TextBox 16"/>
          <p:cNvSpPr txBox="1"/>
          <p:nvPr/>
        </p:nvSpPr>
        <p:spPr>
          <a:xfrm>
            <a:off x="457200" y="3200400"/>
            <a:ext cx="2362200" cy="738664"/>
          </a:xfrm>
          <a:prstGeom prst="rect">
            <a:avLst/>
          </a:prstGeom>
          <a:noFill/>
        </p:spPr>
        <p:txBody>
          <a:bodyPr wrap="square" rtlCol="0">
            <a:spAutoFit/>
          </a:bodyPr>
          <a:lstStyle/>
          <a:p>
            <a:pPr marL="0" lvl="1" algn="ctr"/>
            <a:r>
              <a:rPr lang="en-US" sz="1400" i="1" kern="0" dirty="0" smtClean="0">
                <a:latin typeface="Arial" pitchFamily="34" charset="0"/>
                <a:cs typeface="Arial" pitchFamily="34" charset="0"/>
              </a:rPr>
              <a:t>Austin – </a:t>
            </a:r>
            <a:r>
              <a:rPr lang="en-US" sz="1400" i="1" kern="0" dirty="0" err="1" smtClean="0">
                <a:latin typeface="Arial" pitchFamily="34" charset="0"/>
                <a:cs typeface="Arial" pitchFamily="34" charset="0"/>
              </a:rPr>
              <a:t>Emo’s</a:t>
            </a:r>
            <a:endParaRPr lang="en-US" sz="1400" i="1" kern="0" dirty="0" smtClean="0">
              <a:latin typeface="Arial" pitchFamily="34" charset="0"/>
              <a:cs typeface="Arial" pitchFamily="34" charset="0"/>
            </a:endParaRPr>
          </a:p>
          <a:p>
            <a:pPr marL="0" lvl="1" algn="ctr"/>
            <a:r>
              <a:rPr lang="en-US" sz="1400" i="1" kern="0" dirty="0" smtClean="0">
                <a:latin typeface="Arial" pitchFamily="34" charset="0"/>
                <a:cs typeface="Arial" pitchFamily="34" charset="0"/>
              </a:rPr>
              <a:t>Mean = $4,861</a:t>
            </a:r>
          </a:p>
          <a:p>
            <a:pPr marL="0" lvl="1" algn="ctr"/>
            <a:r>
              <a:rPr lang="en-US" sz="1400" i="1" kern="0" dirty="0" smtClean="0">
                <a:latin typeface="Arial" pitchFamily="34" charset="0"/>
                <a:cs typeface="Arial" pitchFamily="34" charset="0"/>
              </a:rPr>
              <a:t>% Likelihood of $15K:</a:t>
            </a:r>
            <a:r>
              <a:rPr lang="en-US" sz="1400" b="1" i="1" kern="0" dirty="0" smtClean="0">
                <a:latin typeface="Arial" pitchFamily="34" charset="0"/>
                <a:cs typeface="Arial" pitchFamily="34" charset="0"/>
              </a:rPr>
              <a:t> 0%</a:t>
            </a:r>
          </a:p>
        </p:txBody>
      </p:sp>
      <p:sp>
        <p:nvSpPr>
          <p:cNvPr id="18" name="TextBox 17"/>
          <p:cNvSpPr txBox="1"/>
          <p:nvPr/>
        </p:nvSpPr>
        <p:spPr>
          <a:xfrm>
            <a:off x="3429000" y="3200400"/>
            <a:ext cx="2362200" cy="738664"/>
          </a:xfrm>
          <a:prstGeom prst="rect">
            <a:avLst/>
          </a:prstGeom>
          <a:noFill/>
        </p:spPr>
        <p:txBody>
          <a:bodyPr wrap="square" rtlCol="0">
            <a:spAutoFit/>
          </a:bodyPr>
          <a:lstStyle/>
          <a:p>
            <a:pPr marL="0" lvl="1" algn="ctr"/>
            <a:r>
              <a:rPr lang="en-US" sz="1400" i="1" kern="0" dirty="0" smtClean="0">
                <a:latin typeface="Arial" pitchFamily="34" charset="0"/>
                <a:cs typeface="Arial" pitchFamily="34" charset="0"/>
              </a:rPr>
              <a:t>Denver – Ogden Theatre</a:t>
            </a:r>
          </a:p>
          <a:p>
            <a:pPr marL="0" lvl="1" algn="ctr"/>
            <a:r>
              <a:rPr lang="en-US" sz="1400" i="1" kern="0" dirty="0" smtClean="0">
                <a:latin typeface="Arial" pitchFamily="34" charset="0"/>
                <a:cs typeface="Arial" pitchFamily="34" charset="0"/>
              </a:rPr>
              <a:t>Mean = $6,831</a:t>
            </a:r>
          </a:p>
          <a:p>
            <a:pPr marL="0" lvl="1" algn="ctr"/>
            <a:r>
              <a:rPr lang="en-US" sz="1400" i="1" kern="0" dirty="0" smtClean="0">
                <a:latin typeface="Arial" pitchFamily="34" charset="0"/>
                <a:cs typeface="Arial" pitchFamily="34" charset="0"/>
              </a:rPr>
              <a:t>% Likelihood of $15K: </a:t>
            </a:r>
            <a:r>
              <a:rPr lang="en-US" sz="1400" b="1" i="1" kern="0" dirty="0" smtClean="0">
                <a:latin typeface="Arial" pitchFamily="34" charset="0"/>
                <a:cs typeface="Arial" pitchFamily="34" charset="0"/>
              </a:rPr>
              <a:t>0%</a:t>
            </a:r>
          </a:p>
        </p:txBody>
      </p:sp>
      <p:pic>
        <p:nvPicPr>
          <p:cNvPr id="19" name="Picture 18"/>
          <p:cNvPicPr/>
          <p:nvPr/>
        </p:nvPicPr>
        <p:blipFill>
          <a:blip r:embed="rId7"/>
          <a:srcRect/>
          <a:stretch>
            <a:fillRect/>
          </a:stretch>
        </p:blipFill>
        <p:spPr bwMode="auto">
          <a:xfrm>
            <a:off x="6275832" y="3977640"/>
            <a:ext cx="2715768" cy="1965960"/>
          </a:xfrm>
          <a:prstGeom prst="rect">
            <a:avLst/>
          </a:prstGeom>
          <a:noFill/>
          <a:ln w="9525">
            <a:noFill/>
            <a:miter lim="800000"/>
            <a:headEnd/>
            <a:tailEnd/>
          </a:ln>
        </p:spPr>
      </p:pic>
      <p:sp>
        <p:nvSpPr>
          <p:cNvPr id="20" name="TextBox 19"/>
          <p:cNvSpPr txBox="1"/>
          <p:nvPr/>
        </p:nvSpPr>
        <p:spPr>
          <a:xfrm>
            <a:off x="6324600" y="5966936"/>
            <a:ext cx="2667000" cy="738664"/>
          </a:xfrm>
          <a:prstGeom prst="rect">
            <a:avLst/>
          </a:prstGeom>
          <a:noFill/>
        </p:spPr>
        <p:txBody>
          <a:bodyPr wrap="square" rtlCol="0">
            <a:spAutoFit/>
          </a:bodyPr>
          <a:lstStyle/>
          <a:p>
            <a:pPr marL="0" lvl="1" algn="ctr"/>
            <a:r>
              <a:rPr lang="en-US" sz="1400" i="1" kern="0" dirty="0" smtClean="0">
                <a:latin typeface="Arial" pitchFamily="34" charset="0"/>
                <a:cs typeface="Arial" pitchFamily="34" charset="0"/>
              </a:rPr>
              <a:t>NYC – Irving Plaza</a:t>
            </a:r>
          </a:p>
          <a:p>
            <a:pPr marL="0" lvl="1" algn="ctr"/>
            <a:r>
              <a:rPr lang="en-US" sz="1400" i="1" kern="0" dirty="0" smtClean="0">
                <a:latin typeface="Arial" pitchFamily="34" charset="0"/>
                <a:cs typeface="Arial" pitchFamily="34" charset="0"/>
              </a:rPr>
              <a:t>Mean = $10,916</a:t>
            </a:r>
          </a:p>
          <a:p>
            <a:pPr marL="0" lvl="1" algn="ctr"/>
            <a:r>
              <a:rPr lang="en-US" sz="1400" i="1" kern="0" dirty="0" smtClean="0">
                <a:latin typeface="Arial" pitchFamily="34" charset="0"/>
                <a:cs typeface="Arial" pitchFamily="34" charset="0"/>
              </a:rPr>
              <a:t>% Likelihood of $15K: </a:t>
            </a:r>
            <a:r>
              <a:rPr lang="en-US" sz="1400" b="1" i="1" kern="0" dirty="0" smtClean="0">
                <a:latin typeface="Arial" pitchFamily="34" charset="0"/>
                <a:cs typeface="Arial" pitchFamily="34" charset="0"/>
              </a:rPr>
              <a:t>15.7%</a:t>
            </a:r>
          </a:p>
        </p:txBody>
      </p:sp>
      <p:sp>
        <p:nvSpPr>
          <p:cNvPr id="22" name="TextBox 21"/>
          <p:cNvSpPr txBox="1"/>
          <p:nvPr/>
        </p:nvSpPr>
        <p:spPr>
          <a:xfrm>
            <a:off x="3276600" y="5966936"/>
            <a:ext cx="2667000" cy="738664"/>
          </a:xfrm>
          <a:prstGeom prst="rect">
            <a:avLst/>
          </a:prstGeom>
          <a:noFill/>
        </p:spPr>
        <p:txBody>
          <a:bodyPr wrap="square" rtlCol="0">
            <a:spAutoFit/>
          </a:bodyPr>
          <a:lstStyle/>
          <a:p>
            <a:pPr marL="0" lvl="1" algn="ctr"/>
            <a:r>
              <a:rPr lang="en-US" sz="1400" i="1" kern="0" dirty="0" smtClean="0">
                <a:latin typeface="Arial" pitchFamily="34" charset="0"/>
                <a:cs typeface="Arial" pitchFamily="34" charset="0"/>
              </a:rPr>
              <a:t>Miami  – Coconut Grove </a:t>
            </a:r>
          </a:p>
          <a:p>
            <a:pPr marL="0" lvl="1" algn="ctr"/>
            <a:r>
              <a:rPr lang="en-US" sz="1400" i="1" kern="0" dirty="0" smtClean="0">
                <a:latin typeface="Arial" pitchFamily="34" charset="0"/>
                <a:cs typeface="Arial" pitchFamily="34" charset="0"/>
              </a:rPr>
              <a:t>Mean = $8.286</a:t>
            </a:r>
          </a:p>
          <a:p>
            <a:pPr marL="0" lvl="1" algn="ctr"/>
            <a:r>
              <a:rPr lang="en-US" sz="1400" i="1" kern="0" dirty="0" smtClean="0">
                <a:latin typeface="Arial" pitchFamily="34" charset="0"/>
                <a:cs typeface="Arial" pitchFamily="34" charset="0"/>
              </a:rPr>
              <a:t>% Likelihood of $15K: </a:t>
            </a:r>
            <a:r>
              <a:rPr lang="en-US" sz="1400" b="1" i="1" kern="0" dirty="0" smtClean="0">
                <a:latin typeface="Arial" pitchFamily="34" charset="0"/>
                <a:cs typeface="Arial" pitchFamily="34" charset="0"/>
              </a:rPr>
              <a:t>2.06%</a:t>
            </a:r>
            <a:endParaRPr lang="en-US" sz="1400" b="1" i="1" kern="0" dirty="0" smtClean="0">
              <a:solidFill>
                <a:srgbClr val="FF0000"/>
              </a:solidFill>
              <a:latin typeface="Arial" pitchFamily="34" charset="0"/>
              <a:cs typeface="Arial" pitchFamily="34" charset="0"/>
            </a:endParaRPr>
          </a:p>
        </p:txBody>
      </p:sp>
      <p:sp>
        <p:nvSpPr>
          <p:cNvPr id="23" name="TextBox 22"/>
          <p:cNvSpPr txBox="1"/>
          <p:nvPr/>
        </p:nvSpPr>
        <p:spPr>
          <a:xfrm>
            <a:off x="228600" y="5966936"/>
            <a:ext cx="2667000" cy="738664"/>
          </a:xfrm>
          <a:prstGeom prst="rect">
            <a:avLst/>
          </a:prstGeom>
          <a:noFill/>
        </p:spPr>
        <p:txBody>
          <a:bodyPr wrap="square" rtlCol="0">
            <a:spAutoFit/>
          </a:bodyPr>
          <a:lstStyle/>
          <a:p>
            <a:pPr marL="0" lvl="1" algn="ctr"/>
            <a:r>
              <a:rPr lang="en-US" sz="1400" i="1" kern="0" dirty="0" smtClean="0">
                <a:latin typeface="Arial" pitchFamily="34" charset="0"/>
                <a:cs typeface="Arial" pitchFamily="34" charset="0"/>
              </a:rPr>
              <a:t>Philadelphia - TLA</a:t>
            </a:r>
          </a:p>
          <a:p>
            <a:pPr marL="0" lvl="1" algn="ctr"/>
            <a:r>
              <a:rPr lang="en-US" sz="1400" i="1" kern="0" dirty="0" smtClean="0">
                <a:latin typeface="Arial" pitchFamily="34" charset="0"/>
                <a:cs typeface="Arial" pitchFamily="34" charset="0"/>
              </a:rPr>
              <a:t>Mean = $7,706</a:t>
            </a:r>
          </a:p>
          <a:p>
            <a:pPr marL="0" lvl="1" algn="ctr"/>
            <a:r>
              <a:rPr lang="en-US" sz="1400" i="1" kern="0" dirty="0" smtClean="0">
                <a:latin typeface="Arial" pitchFamily="34" charset="0"/>
                <a:cs typeface="Arial" pitchFamily="34" charset="0"/>
              </a:rPr>
              <a:t>% Likelihood of $15K: </a:t>
            </a:r>
            <a:r>
              <a:rPr lang="en-US" sz="1400" b="1" i="1" kern="0" dirty="0" smtClean="0">
                <a:latin typeface="Arial" pitchFamily="34" charset="0"/>
                <a:cs typeface="Arial" pitchFamily="34" charset="0"/>
              </a:rPr>
              <a:t>0%</a:t>
            </a:r>
          </a:p>
        </p:txBody>
      </p:sp>
      <p:sp>
        <p:nvSpPr>
          <p:cNvPr id="24" name="TextBox 23"/>
          <p:cNvSpPr txBox="1"/>
          <p:nvPr/>
        </p:nvSpPr>
        <p:spPr>
          <a:xfrm>
            <a:off x="6400800" y="3200400"/>
            <a:ext cx="2362200" cy="738664"/>
          </a:xfrm>
          <a:prstGeom prst="rect">
            <a:avLst/>
          </a:prstGeom>
          <a:noFill/>
        </p:spPr>
        <p:txBody>
          <a:bodyPr wrap="square" rtlCol="0">
            <a:spAutoFit/>
          </a:bodyPr>
          <a:lstStyle/>
          <a:p>
            <a:pPr marL="0" lvl="1" algn="ctr"/>
            <a:r>
              <a:rPr lang="en-US" sz="1400" i="1" kern="0" dirty="0" smtClean="0">
                <a:latin typeface="Arial" pitchFamily="34" charset="0"/>
                <a:cs typeface="Arial" pitchFamily="34" charset="0"/>
              </a:rPr>
              <a:t>Ann Arbor– Blind Pig</a:t>
            </a:r>
          </a:p>
          <a:p>
            <a:pPr marL="0" lvl="1" algn="ctr"/>
            <a:r>
              <a:rPr lang="en-US" sz="1400" i="1" kern="0" dirty="0" smtClean="0">
                <a:latin typeface="Arial" pitchFamily="34" charset="0"/>
                <a:cs typeface="Arial" pitchFamily="34" charset="0"/>
              </a:rPr>
              <a:t>Mean = $3,518</a:t>
            </a:r>
          </a:p>
          <a:p>
            <a:pPr marL="0" lvl="1" algn="ctr"/>
            <a:r>
              <a:rPr lang="en-US" sz="1400" i="1" kern="0" dirty="0" smtClean="0">
                <a:latin typeface="Arial" pitchFamily="34" charset="0"/>
                <a:cs typeface="Arial" pitchFamily="34" charset="0"/>
              </a:rPr>
              <a:t>% Likelihood of $15K: </a:t>
            </a:r>
            <a:r>
              <a:rPr lang="en-US" sz="1400" b="1" i="1" kern="0" dirty="0" smtClean="0">
                <a:latin typeface="Arial" pitchFamily="34" charset="0"/>
                <a:cs typeface="Arial" pitchFamily="34" charset="0"/>
              </a:rPr>
              <a:t>0%</a:t>
            </a:r>
          </a:p>
        </p:txBody>
      </p:sp>
      <p:pic>
        <p:nvPicPr>
          <p:cNvPr id="22529" name="Picture 1"/>
          <p:cNvPicPr>
            <a:picLocks noChangeAspect="1" noChangeArrowheads="1"/>
          </p:cNvPicPr>
          <p:nvPr/>
        </p:nvPicPr>
        <p:blipFill>
          <a:blip r:embed="rId8"/>
          <a:srcRect/>
          <a:stretch>
            <a:fillRect/>
          </a:stretch>
        </p:blipFill>
        <p:spPr bwMode="auto">
          <a:xfrm>
            <a:off x="3276600" y="3983450"/>
            <a:ext cx="2743200" cy="19601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228600" y="76200"/>
            <a:ext cx="8382000" cy="838200"/>
          </a:xfrm>
        </p:spPr>
        <p:txBody>
          <a:bodyPr/>
          <a:lstStyle/>
          <a:p>
            <a:r>
              <a:rPr lang="en-US" b="1" dirty="0" smtClean="0"/>
              <a:t>Model Components</a:t>
            </a:r>
            <a:br>
              <a:rPr lang="en-US" b="1" dirty="0" smtClean="0"/>
            </a:br>
            <a:r>
              <a:rPr lang="en-US" sz="2000" i="1" dirty="0" smtClean="0">
                <a:solidFill>
                  <a:srgbClr val="FFFFFF"/>
                </a:solidFill>
              </a:rPr>
              <a:t>Crystal Ball Output – </a:t>
            </a:r>
            <a:r>
              <a:rPr lang="en-US" sz="2000" i="1" dirty="0" smtClean="0"/>
              <a:t>Small Venue Expected Revenues and Likelihood &gt; $15K</a:t>
            </a:r>
            <a:endParaRPr lang="en-US" sz="3600" i="1" dirty="0" smtClean="0"/>
          </a:p>
        </p:txBody>
      </p:sp>
      <p:pic>
        <p:nvPicPr>
          <p:cNvPr id="12" name="Picture 11"/>
          <p:cNvPicPr/>
          <p:nvPr/>
        </p:nvPicPr>
        <p:blipFill>
          <a:blip r:embed="rId3"/>
          <a:srcRect/>
          <a:stretch>
            <a:fillRect/>
          </a:stretch>
        </p:blipFill>
        <p:spPr bwMode="auto">
          <a:xfrm>
            <a:off x="6123432" y="1143000"/>
            <a:ext cx="2715768" cy="1967089"/>
          </a:xfrm>
          <a:prstGeom prst="rect">
            <a:avLst/>
          </a:prstGeom>
          <a:noFill/>
          <a:ln w="9525">
            <a:noFill/>
            <a:miter lim="800000"/>
            <a:headEnd/>
            <a:tailEnd/>
          </a:ln>
        </p:spPr>
      </p:pic>
      <p:pic>
        <p:nvPicPr>
          <p:cNvPr id="14" name="Picture 13"/>
          <p:cNvPicPr/>
          <p:nvPr/>
        </p:nvPicPr>
        <p:blipFill>
          <a:blip r:embed="rId4"/>
          <a:srcRect/>
          <a:stretch>
            <a:fillRect/>
          </a:stretch>
        </p:blipFill>
        <p:spPr bwMode="auto">
          <a:xfrm>
            <a:off x="3124200" y="1143000"/>
            <a:ext cx="2745516" cy="1950360"/>
          </a:xfrm>
          <a:prstGeom prst="rect">
            <a:avLst/>
          </a:prstGeom>
          <a:noFill/>
          <a:ln w="9525">
            <a:noFill/>
            <a:miter lim="800000"/>
            <a:headEnd/>
            <a:tailEnd/>
          </a:ln>
        </p:spPr>
      </p:pic>
      <p:pic>
        <p:nvPicPr>
          <p:cNvPr id="19" name="Picture 18"/>
          <p:cNvPicPr/>
          <p:nvPr/>
        </p:nvPicPr>
        <p:blipFill>
          <a:blip r:embed="rId5"/>
          <a:srcRect/>
          <a:stretch>
            <a:fillRect/>
          </a:stretch>
        </p:blipFill>
        <p:spPr bwMode="auto">
          <a:xfrm>
            <a:off x="3276600" y="3985736"/>
            <a:ext cx="2715768" cy="1965960"/>
          </a:xfrm>
          <a:prstGeom prst="rect">
            <a:avLst/>
          </a:prstGeom>
          <a:noFill/>
          <a:ln w="9525">
            <a:noFill/>
            <a:miter lim="800000"/>
            <a:headEnd/>
            <a:tailEnd/>
          </a:ln>
        </p:spPr>
      </p:pic>
      <p:pic>
        <p:nvPicPr>
          <p:cNvPr id="20" name="Picture 19"/>
          <p:cNvPicPr/>
          <p:nvPr/>
        </p:nvPicPr>
        <p:blipFill>
          <a:blip r:embed="rId6"/>
          <a:srcRect/>
          <a:stretch>
            <a:fillRect/>
          </a:stretch>
        </p:blipFill>
        <p:spPr bwMode="auto">
          <a:xfrm>
            <a:off x="6199632" y="3977640"/>
            <a:ext cx="2715768" cy="1965960"/>
          </a:xfrm>
          <a:prstGeom prst="rect">
            <a:avLst/>
          </a:prstGeom>
          <a:noFill/>
          <a:ln w="9525">
            <a:noFill/>
            <a:miter lim="800000"/>
            <a:headEnd/>
            <a:tailEnd/>
          </a:ln>
        </p:spPr>
      </p:pic>
      <p:pic>
        <p:nvPicPr>
          <p:cNvPr id="21" name="Picture 20"/>
          <p:cNvPicPr/>
          <p:nvPr/>
        </p:nvPicPr>
        <p:blipFill>
          <a:blip r:embed="rId7"/>
          <a:srcRect/>
          <a:stretch>
            <a:fillRect/>
          </a:stretch>
        </p:blipFill>
        <p:spPr bwMode="auto">
          <a:xfrm>
            <a:off x="304800" y="3962400"/>
            <a:ext cx="2715768" cy="1965960"/>
          </a:xfrm>
          <a:prstGeom prst="rect">
            <a:avLst/>
          </a:prstGeom>
          <a:noFill/>
          <a:ln w="9525">
            <a:noFill/>
            <a:miter lim="800000"/>
            <a:headEnd/>
            <a:tailEnd/>
          </a:ln>
        </p:spPr>
      </p:pic>
      <p:sp>
        <p:nvSpPr>
          <p:cNvPr id="23" name="TextBox 22"/>
          <p:cNvSpPr txBox="1"/>
          <p:nvPr/>
        </p:nvSpPr>
        <p:spPr>
          <a:xfrm>
            <a:off x="3200400" y="5966936"/>
            <a:ext cx="2743200" cy="738664"/>
          </a:xfrm>
          <a:prstGeom prst="rect">
            <a:avLst/>
          </a:prstGeom>
          <a:noFill/>
        </p:spPr>
        <p:txBody>
          <a:bodyPr wrap="square" rtlCol="0">
            <a:spAutoFit/>
          </a:bodyPr>
          <a:lstStyle/>
          <a:p>
            <a:pPr marL="0" lvl="1" algn="ctr"/>
            <a:r>
              <a:rPr lang="en-US" sz="1400" i="1" kern="0" dirty="0" smtClean="0">
                <a:latin typeface="Arial" pitchFamily="34" charset="0"/>
                <a:cs typeface="Arial" pitchFamily="34" charset="0"/>
              </a:rPr>
              <a:t>Chicago – Riviera Theater</a:t>
            </a:r>
          </a:p>
          <a:p>
            <a:pPr marL="0" lvl="1" algn="ctr"/>
            <a:r>
              <a:rPr lang="en-US" sz="1400" i="1" kern="0" dirty="0" smtClean="0">
                <a:latin typeface="Arial" pitchFamily="34" charset="0"/>
                <a:cs typeface="Arial" pitchFamily="34" charset="0"/>
              </a:rPr>
              <a:t>Mean = $22,405</a:t>
            </a:r>
          </a:p>
          <a:p>
            <a:pPr marL="0" lvl="1" algn="ctr"/>
            <a:r>
              <a:rPr lang="en-US" sz="1400" i="1" kern="0" dirty="0" smtClean="0">
                <a:latin typeface="Arial" pitchFamily="34" charset="0"/>
                <a:cs typeface="Arial" pitchFamily="34" charset="0"/>
              </a:rPr>
              <a:t>% Likelihood of $15K: </a:t>
            </a:r>
            <a:r>
              <a:rPr lang="en-US" sz="1400" b="1" i="1" kern="0" dirty="0" smtClean="0">
                <a:latin typeface="Arial" pitchFamily="34" charset="0"/>
                <a:cs typeface="Arial" pitchFamily="34" charset="0"/>
              </a:rPr>
              <a:t>79%</a:t>
            </a:r>
          </a:p>
        </p:txBody>
      </p:sp>
      <p:sp>
        <p:nvSpPr>
          <p:cNvPr id="24" name="TextBox 23"/>
          <p:cNvSpPr txBox="1"/>
          <p:nvPr/>
        </p:nvSpPr>
        <p:spPr>
          <a:xfrm>
            <a:off x="6123432" y="5966936"/>
            <a:ext cx="2743200" cy="738664"/>
          </a:xfrm>
          <a:prstGeom prst="rect">
            <a:avLst/>
          </a:prstGeom>
          <a:noFill/>
        </p:spPr>
        <p:txBody>
          <a:bodyPr wrap="square" rtlCol="0">
            <a:spAutoFit/>
          </a:bodyPr>
          <a:lstStyle/>
          <a:p>
            <a:pPr marL="0" lvl="1" algn="ctr"/>
            <a:r>
              <a:rPr lang="en-US" sz="1400" i="1" kern="0" dirty="0" smtClean="0">
                <a:latin typeface="Arial" pitchFamily="34" charset="0"/>
                <a:cs typeface="Arial" pitchFamily="34" charset="0"/>
              </a:rPr>
              <a:t>Boston – Orpheum</a:t>
            </a:r>
          </a:p>
          <a:p>
            <a:pPr marL="0" lvl="1" algn="ctr"/>
            <a:r>
              <a:rPr lang="en-US" sz="1400" i="1" kern="0" dirty="0" smtClean="0">
                <a:latin typeface="Arial" pitchFamily="34" charset="0"/>
                <a:cs typeface="Arial" pitchFamily="34" charset="0"/>
              </a:rPr>
              <a:t>Mean = $27,910</a:t>
            </a:r>
          </a:p>
          <a:p>
            <a:pPr marL="0" lvl="1" algn="ctr"/>
            <a:r>
              <a:rPr lang="en-US" sz="1400" i="1" kern="0" dirty="0" smtClean="0">
                <a:latin typeface="Arial" pitchFamily="34" charset="0"/>
                <a:cs typeface="Arial" pitchFamily="34" charset="0"/>
              </a:rPr>
              <a:t>% Likelihood of $15K: </a:t>
            </a:r>
            <a:r>
              <a:rPr lang="en-US" sz="1400" b="1" i="1" kern="0" dirty="0" smtClean="0">
                <a:latin typeface="Arial" pitchFamily="34" charset="0"/>
                <a:cs typeface="Arial" pitchFamily="34" charset="0"/>
              </a:rPr>
              <a:t>88%</a:t>
            </a:r>
          </a:p>
        </p:txBody>
      </p:sp>
      <p:sp>
        <p:nvSpPr>
          <p:cNvPr id="25" name="TextBox 24"/>
          <p:cNvSpPr txBox="1"/>
          <p:nvPr/>
        </p:nvSpPr>
        <p:spPr>
          <a:xfrm>
            <a:off x="6096000" y="3048000"/>
            <a:ext cx="2743200" cy="738664"/>
          </a:xfrm>
          <a:prstGeom prst="rect">
            <a:avLst/>
          </a:prstGeom>
          <a:noFill/>
        </p:spPr>
        <p:txBody>
          <a:bodyPr wrap="square" rtlCol="0">
            <a:spAutoFit/>
          </a:bodyPr>
          <a:lstStyle/>
          <a:p>
            <a:pPr marL="0" lvl="1" algn="ctr"/>
            <a:r>
              <a:rPr lang="en-US" sz="1400" i="1" kern="0" dirty="0" smtClean="0">
                <a:latin typeface="Arial" pitchFamily="34" charset="0"/>
                <a:cs typeface="Arial" pitchFamily="34" charset="0"/>
              </a:rPr>
              <a:t>Los Angeles – House of Blues</a:t>
            </a:r>
          </a:p>
          <a:p>
            <a:pPr marL="0" lvl="1" algn="ctr"/>
            <a:r>
              <a:rPr lang="en-US" sz="1400" i="1" kern="0" dirty="0" smtClean="0">
                <a:latin typeface="Arial" pitchFamily="34" charset="0"/>
                <a:cs typeface="Arial" pitchFamily="34" charset="0"/>
              </a:rPr>
              <a:t>Mean = $11,809</a:t>
            </a:r>
          </a:p>
          <a:p>
            <a:pPr marL="0" lvl="1" algn="ctr"/>
            <a:r>
              <a:rPr lang="en-US" sz="1400" i="1" kern="0" dirty="0" smtClean="0">
                <a:latin typeface="Arial" pitchFamily="34" charset="0"/>
                <a:cs typeface="Arial" pitchFamily="34" charset="0"/>
              </a:rPr>
              <a:t>% Likelihood of $15K: </a:t>
            </a:r>
            <a:r>
              <a:rPr lang="en-US" sz="1400" b="1" i="1" kern="0" dirty="0" smtClean="0">
                <a:latin typeface="Arial" pitchFamily="34" charset="0"/>
                <a:cs typeface="Arial" pitchFamily="34" charset="0"/>
              </a:rPr>
              <a:t>24%</a:t>
            </a:r>
          </a:p>
        </p:txBody>
      </p:sp>
      <p:sp>
        <p:nvSpPr>
          <p:cNvPr id="27" name="TextBox 26"/>
          <p:cNvSpPr txBox="1"/>
          <p:nvPr/>
        </p:nvSpPr>
        <p:spPr>
          <a:xfrm>
            <a:off x="3048000" y="3071336"/>
            <a:ext cx="2743200" cy="738664"/>
          </a:xfrm>
          <a:prstGeom prst="rect">
            <a:avLst/>
          </a:prstGeom>
          <a:noFill/>
        </p:spPr>
        <p:txBody>
          <a:bodyPr wrap="square" rtlCol="0">
            <a:spAutoFit/>
          </a:bodyPr>
          <a:lstStyle/>
          <a:p>
            <a:pPr marL="0" lvl="1" algn="ctr"/>
            <a:r>
              <a:rPr lang="en-US" sz="1400" i="1" kern="0" dirty="0" smtClean="0">
                <a:latin typeface="Arial" pitchFamily="34" charset="0"/>
                <a:cs typeface="Arial" pitchFamily="34" charset="0"/>
              </a:rPr>
              <a:t>SF– The Fillmore</a:t>
            </a:r>
          </a:p>
          <a:p>
            <a:pPr marL="0" lvl="1" algn="ctr"/>
            <a:r>
              <a:rPr lang="en-US" sz="1400" i="1" kern="0" dirty="0" smtClean="0">
                <a:latin typeface="Arial" pitchFamily="34" charset="0"/>
                <a:cs typeface="Arial" pitchFamily="34" charset="0"/>
              </a:rPr>
              <a:t>Mean = $11,268</a:t>
            </a:r>
          </a:p>
          <a:p>
            <a:pPr marL="0" lvl="1" algn="ctr"/>
            <a:r>
              <a:rPr lang="en-US" sz="1400" i="1" kern="0" dirty="0" smtClean="0">
                <a:latin typeface="Arial" pitchFamily="34" charset="0"/>
                <a:cs typeface="Arial" pitchFamily="34" charset="0"/>
              </a:rPr>
              <a:t>% Likelihood of $15K: </a:t>
            </a:r>
            <a:r>
              <a:rPr lang="en-US" sz="1400" b="1" i="1" kern="0" dirty="0" smtClean="0">
                <a:latin typeface="Arial" pitchFamily="34" charset="0"/>
                <a:cs typeface="Arial" pitchFamily="34" charset="0"/>
              </a:rPr>
              <a:t>23%</a:t>
            </a:r>
          </a:p>
        </p:txBody>
      </p:sp>
      <p:sp>
        <p:nvSpPr>
          <p:cNvPr id="28" name="TextBox 27"/>
          <p:cNvSpPr txBox="1"/>
          <p:nvPr/>
        </p:nvSpPr>
        <p:spPr>
          <a:xfrm>
            <a:off x="304800" y="5966936"/>
            <a:ext cx="2743200" cy="738664"/>
          </a:xfrm>
          <a:prstGeom prst="rect">
            <a:avLst/>
          </a:prstGeom>
          <a:noFill/>
        </p:spPr>
        <p:txBody>
          <a:bodyPr wrap="square" rtlCol="0">
            <a:spAutoFit/>
          </a:bodyPr>
          <a:lstStyle/>
          <a:p>
            <a:pPr marL="0" lvl="1" algn="ctr"/>
            <a:r>
              <a:rPr lang="en-US" sz="1400" i="1" kern="0" dirty="0" smtClean="0">
                <a:latin typeface="Arial" pitchFamily="34" charset="0"/>
                <a:cs typeface="Arial" pitchFamily="34" charset="0"/>
              </a:rPr>
              <a:t>Atlanta – Tabernacle</a:t>
            </a:r>
          </a:p>
          <a:p>
            <a:pPr marL="0" lvl="1" algn="ctr"/>
            <a:r>
              <a:rPr lang="en-US" sz="1400" i="1" kern="0" dirty="0" smtClean="0">
                <a:latin typeface="Arial" pitchFamily="34" charset="0"/>
                <a:cs typeface="Arial" pitchFamily="34" charset="0"/>
              </a:rPr>
              <a:t>Mean = $20,681</a:t>
            </a:r>
          </a:p>
          <a:p>
            <a:pPr marL="0" lvl="1" algn="ctr"/>
            <a:r>
              <a:rPr lang="en-US" sz="1400" i="1" kern="0" dirty="0" smtClean="0">
                <a:latin typeface="Arial" pitchFamily="34" charset="0"/>
                <a:cs typeface="Arial" pitchFamily="34" charset="0"/>
              </a:rPr>
              <a:t>% Likelihood of $15K: </a:t>
            </a:r>
            <a:r>
              <a:rPr lang="en-US" sz="1400" b="1" i="1" kern="0" dirty="0" smtClean="0">
                <a:latin typeface="Arial" pitchFamily="34" charset="0"/>
                <a:cs typeface="Arial" pitchFamily="34" charset="0"/>
              </a:rPr>
              <a:t>75%</a:t>
            </a:r>
          </a:p>
        </p:txBody>
      </p:sp>
      <p:sp>
        <p:nvSpPr>
          <p:cNvPr id="29" name="Rectangle 28"/>
          <p:cNvSpPr/>
          <p:nvPr/>
        </p:nvSpPr>
        <p:spPr bwMode="auto">
          <a:xfrm>
            <a:off x="152400" y="3886200"/>
            <a:ext cx="8839200" cy="2819400"/>
          </a:xfrm>
          <a:prstGeom prst="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30" name="Down Arrow 29"/>
          <p:cNvSpPr/>
          <p:nvPr/>
        </p:nvSpPr>
        <p:spPr bwMode="auto">
          <a:xfrm>
            <a:off x="1066800" y="2819400"/>
            <a:ext cx="838200" cy="978408"/>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31" name="TextBox 30"/>
          <p:cNvSpPr txBox="1"/>
          <p:nvPr/>
        </p:nvSpPr>
        <p:spPr>
          <a:xfrm>
            <a:off x="152400" y="1988403"/>
            <a:ext cx="2590800" cy="830997"/>
          </a:xfrm>
          <a:prstGeom prst="rect">
            <a:avLst/>
          </a:prstGeom>
          <a:noFill/>
        </p:spPr>
        <p:txBody>
          <a:bodyPr wrap="square" rtlCol="0">
            <a:spAutoFit/>
          </a:bodyPr>
          <a:lstStyle/>
          <a:p>
            <a:pPr marL="0" lvl="1" algn="ctr"/>
            <a:r>
              <a:rPr lang="en-US" sz="1600" b="1" i="1" kern="0" dirty="0" smtClean="0">
                <a:latin typeface="Arial" pitchFamily="34" charset="0"/>
                <a:cs typeface="Arial" pitchFamily="34" charset="0"/>
              </a:rPr>
              <a:t>3 cities where smaller venues result in higher revenues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228600" y="76200"/>
            <a:ext cx="7772400" cy="838200"/>
          </a:xfrm>
        </p:spPr>
        <p:txBody>
          <a:bodyPr/>
          <a:lstStyle/>
          <a:p>
            <a:r>
              <a:rPr lang="en-US" b="1" dirty="0" smtClean="0"/>
              <a:t>Model Components</a:t>
            </a:r>
            <a:br>
              <a:rPr lang="en-US" b="1" dirty="0" smtClean="0"/>
            </a:br>
            <a:r>
              <a:rPr lang="en-US" sz="2000" i="1" dirty="0" smtClean="0"/>
              <a:t>Crystal Ball Output</a:t>
            </a:r>
            <a:endParaRPr lang="en-US" sz="3600" i="1" dirty="0" smtClean="0"/>
          </a:p>
        </p:txBody>
      </p:sp>
      <p:sp>
        <p:nvSpPr>
          <p:cNvPr id="7" name="TextBox 6"/>
          <p:cNvSpPr txBox="1"/>
          <p:nvPr/>
        </p:nvSpPr>
        <p:spPr>
          <a:xfrm>
            <a:off x="304800" y="1015425"/>
            <a:ext cx="8458200" cy="830997"/>
          </a:xfrm>
          <a:prstGeom prst="rect">
            <a:avLst/>
          </a:prstGeom>
          <a:noFill/>
        </p:spPr>
        <p:txBody>
          <a:bodyPr wrap="square" rtlCol="0">
            <a:spAutoFit/>
          </a:bodyPr>
          <a:lstStyle/>
          <a:p>
            <a:pPr marL="0" lvl="1"/>
            <a:r>
              <a:rPr lang="en-US" sz="1600" i="1" kern="0" dirty="0" smtClean="0">
                <a:latin typeface="Arial" pitchFamily="34" charset="0"/>
                <a:cs typeface="Arial" pitchFamily="34" charset="0"/>
              </a:rPr>
              <a:t>Running the simulation helped the Juranettes identify which venue would be most profitable in each of the 11 “non-festival” cities, and enabled us to assess the probability of reaching a certain number of revenues at each</a:t>
            </a:r>
          </a:p>
        </p:txBody>
      </p:sp>
      <p:sp>
        <p:nvSpPr>
          <p:cNvPr id="8" name="TextBox 7"/>
          <p:cNvSpPr txBox="1"/>
          <p:nvPr/>
        </p:nvSpPr>
        <p:spPr>
          <a:xfrm>
            <a:off x="685800" y="5276671"/>
            <a:ext cx="7543800" cy="1200329"/>
          </a:xfrm>
          <a:prstGeom prst="rect">
            <a:avLst/>
          </a:prstGeom>
          <a:noFill/>
        </p:spPr>
        <p:txBody>
          <a:bodyPr wrap="square" rtlCol="0">
            <a:spAutoFit/>
          </a:bodyPr>
          <a:lstStyle/>
          <a:p>
            <a:pPr marL="0" lvl="1" algn="ctr"/>
            <a:r>
              <a:rPr lang="en-US" sz="2400" b="1" i="1" kern="0" dirty="0" smtClean="0">
                <a:latin typeface="Arial" pitchFamily="34" charset="0"/>
                <a:cs typeface="Arial" pitchFamily="34" charset="0"/>
              </a:rPr>
              <a:t>Across the 11 “non-festival” selected cities, the Juranettes will profit most by playing in 8 big venues and 3 smaller venues</a:t>
            </a:r>
          </a:p>
        </p:txBody>
      </p:sp>
      <p:pic>
        <p:nvPicPr>
          <p:cNvPr id="31748" name="Picture 4"/>
          <p:cNvPicPr>
            <a:picLocks noChangeAspect="1" noChangeArrowheads="1"/>
          </p:cNvPicPr>
          <p:nvPr/>
        </p:nvPicPr>
        <p:blipFill>
          <a:blip r:embed="rId3"/>
          <a:srcRect l="2974" t="26016" r="17349" b="36423"/>
          <a:stretch>
            <a:fillRect/>
          </a:stretch>
        </p:blipFill>
        <p:spPr bwMode="auto">
          <a:xfrm>
            <a:off x="357923" y="2108787"/>
            <a:ext cx="8481277" cy="2539413"/>
          </a:xfrm>
          <a:prstGeom prst="rect">
            <a:avLst/>
          </a:prstGeom>
          <a:noFill/>
          <a:ln w="9525">
            <a:noFill/>
            <a:miter lim="800000"/>
            <a:headEnd/>
            <a:tailEnd/>
          </a:ln>
          <a:effectLst/>
        </p:spPr>
      </p:pic>
      <p:sp>
        <p:nvSpPr>
          <p:cNvPr id="9" name="Isosceles Triangle 8"/>
          <p:cNvSpPr/>
          <p:nvPr/>
        </p:nvSpPr>
        <p:spPr bwMode="auto">
          <a:xfrm rot="10800000">
            <a:off x="2362201" y="4571998"/>
            <a:ext cx="4419600" cy="533401"/>
          </a:xfrm>
          <a:prstGeom prst="triangl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0" y="2971800"/>
            <a:ext cx="9144000" cy="609600"/>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31746" name="Title 1"/>
          <p:cNvSpPr>
            <a:spLocks noGrp="1"/>
          </p:cNvSpPr>
          <p:nvPr>
            <p:ph type="title"/>
          </p:nvPr>
        </p:nvSpPr>
        <p:spPr>
          <a:xfrm>
            <a:off x="228600" y="76200"/>
            <a:ext cx="7772400" cy="838200"/>
          </a:xfrm>
        </p:spPr>
        <p:txBody>
          <a:bodyPr/>
          <a:lstStyle/>
          <a:p>
            <a:r>
              <a:rPr lang="en-US" b="1" dirty="0" smtClean="0"/>
              <a:t>Agenda</a:t>
            </a:r>
            <a:endParaRPr lang="en-US" sz="3600" b="1" dirty="0" smtClean="0"/>
          </a:p>
        </p:txBody>
      </p:sp>
      <p:sp>
        <p:nvSpPr>
          <p:cNvPr id="11" name="Rectangle 4"/>
          <p:cNvSpPr>
            <a:spLocks noChangeArrowheads="1"/>
          </p:cNvSpPr>
          <p:nvPr/>
        </p:nvSpPr>
        <p:spPr bwMode="auto">
          <a:xfrm>
            <a:off x="228600" y="1185446"/>
            <a:ext cx="8610600" cy="2870016"/>
          </a:xfrm>
          <a:prstGeom prst="rect">
            <a:avLst/>
          </a:prstGeom>
          <a:noFill/>
          <a:ln w="9525">
            <a:noFill/>
            <a:miter lim="800000"/>
            <a:headEnd/>
            <a:tailEnd/>
          </a:ln>
        </p:spPr>
        <p:txBody>
          <a:bodyPr wrap="square">
            <a:spAutoFit/>
          </a:bodyPr>
          <a:lstStyle/>
          <a:p>
            <a:pPr marL="342900" lvl="1" indent="-228600" defTabSz="684213" eaLnBrk="0" hangingPunct="0">
              <a:spcBef>
                <a:spcPts val="300"/>
              </a:spcBef>
              <a:buSzPct val="65000"/>
              <a:buFont typeface="Wingdings" pitchFamily="2" charset="2"/>
              <a:buChar char="l"/>
            </a:pPr>
            <a:r>
              <a:rPr lang="en-US" sz="2800" dirty="0" smtClean="0">
                <a:solidFill>
                  <a:srgbClr val="000000"/>
                </a:solidFill>
                <a:latin typeface="Times New Roman"/>
              </a:rPr>
              <a:t>Project Overview</a:t>
            </a:r>
          </a:p>
          <a:p>
            <a:pPr marL="342900" lvl="1" indent="-228600" defTabSz="684213" eaLnBrk="0" hangingPunct="0">
              <a:spcBef>
                <a:spcPts val="300"/>
              </a:spcBef>
              <a:buSzPct val="65000"/>
            </a:pPr>
            <a:endParaRPr lang="en-US" sz="2800" dirty="0" smtClean="0">
              <a:solidFill>
                <a:srgbClr val="000000"/>
              </a:solidFill>
              <a:latin typeface="Times New Roman"/>
            </a:endParaRPr>
          </a:p>
          <a:p>
            <a:pPr marL="342900" lvl="1" indent="-228600" defTabSz="684213" eaLnBrk="0" hangingPunct="0">
              <a:spcBef>
                <a:spcPts val="300"/>
              </a:spcBef>
              <a:buSzPct val="65000"/>
              <a:buFont typeface="Wingdings" pitchFamily="2" charset="2"/>
              <a:buChar char="l"/>
            </a:pPr>
            <a:r>
              <a:rPr lang="en-US" sz="2800" dirty="0" smtClean="0">
                <a:solidFill>
                  <a:srgbClr val="000000"/>
                </a:solidFill>
                <a:latin typeface="Times New Roman"/>
              </a:rPr>
              <a:t>Model Components</a:t>
            </a:r>
          </a:p>
          <a:p>
            <a:pPr marL="342900" lvl="1" indent="-228600" defTabSz="684213" eaLnBrk="0" hangingPunct="0">
              <a:spcBef>
                <a:spcPts val="300"/>
              </a:spcBef>
              <a:buSzPct val="65000"/>
            </a:pPr>
            <a:endParaRPr lang="en-US" sz="2800" dirty="0" smtClean="0">
              <a:solidFill>
                <a:srgbClr val="000000"/>
              </a:solidFill>
              <a:latin typeface="Times New Roman"/>
            </a:endParaRPr>
          </a:p>
          <a:p>
            <a:pPr marL="342900" lvl="1" indent="-228600" defTabSz="684213" eaLnBrk="0" hangingPunct="0">
              <a:spcBef>
                <a:spcPts val="300"/>
              </a:spcBef>
              <a:buSzPct val="65000"/>
              <a:buFont typeface="Wingdings" pitchFamily="2" charset="2"/>
              <a:buChar char="l"/>
            </a:pPr>
            <a:r>
              <a:rPr lang="en-US" sz="2800" b="1" dirty="0" smtClean="0">
                <a:solidFill>
                  <a:srgbClr val="000000"/>
                </a:solidFill>
                <a:latin typeface="Times New Roman"/>
              </a:rPr>
              <a:t>Final Results</a:t>
            </a:r>
          </a:p>
          <a:p>
            <a:pPr marL="342900" lvl="1" indent="-228600" defTabSz="684213" eaLnBrk="0" hangingPunct="0">
              <a:spcBef>
                <a:spcPts val="300"/>
              </a:spcBef>
              <a:buSzPct val="65000"/>
              <a:buFont typeface="Wingdings" pitchFamily="2" charset="2"/>
              <a:buChar char="l"/>
            </a:pPr>
            <a:endParaRPr lang="en-US" sz="2800" dirty="0" smtClean="0">
              <a:solidFill>
                <a:srgbClr val="FF0000"/>
              </a:solidFill>
              <a:latin typeface="Times New Roman"/>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5" name="Picture 1"/>
          <p:cNvPicPr>
            <a:picLocks noChangeAspect="1" noChangeArrowheads="1"/>
          </p:cNvPicPr>
          <p:nvPr/>
        </p:nvPicPr>
        <p:blipFill>
          <a:blip r:embed="rId3"/>
          <a:srcRect l="4131" t="27317" r="54527" b="20813"/>
          <a:stretch>
            <a:fillRect/>
          </a:stretch>
        </p:blipFill>
        <p:spPr bwMode="auto">
          <a:xfrm>
            <a:off x="228600" y="1687854"/>
            <a:ext cx="3733799" cy="2975332"/>
          </a:xfrm>
          <a:prstGeom prst="rect">
            <a:avLst/>
          </a:prstGeom>
          <a:noFill/>
          <a:ln w="9525">
            <a:solidFill>
              <a:schemeClr val="tx1"/>
            </a:solidFill>
            <a:miter lim="800000"/>
            <a:headEnd/>
            <a:tailEnd/>
          </a:ln>
          <a:effectLst/>
        </p:spPr>
      </p:pic>
      <p:sp>
        <p:nvSpPr>
          <p:cNvPr id="8" name="Rectangle 7"/>
          <p:cNvSpPr/>
          <p:nvPr/>
        </p:nvSpPr>
        <p:spPr bwMode="auto">
          <a:xfrm>
            <a:off x="5791200" y="1143000"/>
            <a:ext cx="1676400" cy="457200"/>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r>
              <a:rPr lang="en-US" sz="2000" b="1" dirty="0" smtClean="0">
                <a:latin typeface="Times New Roman" pitchFamily="18" charset="0"/>
              </a:rPr>
              <a:t>Costs</a:t>
            </a:r>
          </a:p>
        </p:txBody>
      </p:sp>
      <p:sp>
        <p:nvSpPr>
          <p:cNvPr id="9" name="Rectangle 8"/>
          <p:cNvSpPr/>
          <p:nvPr/>
        </p:nvSpPr>
        <p:spPr bwMode="auto">
          <a:xfrm>
            <a:off x="1371600" y="1143000"/>
            <a:ext cx="1676400" cy="457200"/>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r>
              <a:rPr lang="en-US" sz="2000" b="1" dirty="0" smtClean="0">
                <a:latin typeface="Times New Roman" pitchFamily="18" charset="0"/>
              </a:rPr>
              <a:t>Revenues</a:t>
            </a:r>
          </a:p>
        </p:txBody>
      </p:sp>
      <p:sp>
        <p:nvSpPr>
          <p:cNvPr id="10" name="Isosceles Triangle 9"/>
          <p:cNvSpPr/>
          <p:nvPr/>
        </p:nvSpPr>
        <p:spPr bwMode="auto">
          <a:xfrm rot="10800000">
            <a:off x="2362201" y="4876800"/>
            <a:ext cx="4419600" cy="533401"/>
          </a:xfrm>
          <a:prstGeom prst="triangl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p:txBody>
      </p:sp>
      <p:sp>
        <p:nvSpPr>
          <p:cNvPr id="12" name="Oval 11"/>
          <p:cNvSpPr/>
          <p:nvPr/>
        </p:nvSpPr>
        <p:spPr bwMode="auto">
          <a:xfrm>
            <a:off x="3124200" y="4419600"/>
            <a:ext cx="1066800" cy="381000"/>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rgbClr val="FF0000"/>
              </a:solidFill>
              <a:effectLst/>
              <a:latin typeface="Times New Roman" pitchFamily="18" charset="0"/>
            </a:endParaRPr>
          </a:p>
        </p:txBody>
      </p:sp>
      <p:pic>
        <p:nvPicPr>
          <p:cNvPr id="72706" name="Picture 2"/>
          <p:cNvPicPr>
            <a:picLocks noChangeAspect="1" noChangeArrowheads="1"/>
          </p:cNvPicPr>
          <p:nvPr/>
        </p:nvPicPr>
        <p:blipFill>
          <a:blip r:embed="rId4"/>
          <a:srcRect l="4957" t="66341" r="74355" b="16911"/>
          <a:stretch>
            <a:fillRect/>
          </a:stretch>
        </p:blipFill>
        <p:spPr bwMode="auto">
          <a:xfrm>
            <a:off x="5105091" y="2209800"/>
            <a:ext cx="2667309" cy="1371600"/>
          </a:xfrm>
          <a:prstGeom prst="rect">
            <a:avLst/>
          </a:prstGeom>
          <a:noFill/>
          <a:ln w="9525">
            <a:solidFill>
              <a:schemeClr val="tx1"/>
            </a:solidFill>
            <a:miter lim="800000"/>
            <a:headEnd/>
            <a:tailEnd/>
          </a:ln>
          <a:effectLst/>
        </p:spPr>
      </p:pic>
      <p:sp>
        <p:nvSpPr>
          <p:cNvPr id="16" name="Explosion 1 15"/>
          <p:cNvSpPr/>
          <p:nvPr/>
        </p:nvSpPr>
        <p:spPr bwMode="auto">
          <a:xfrm>
            <a:off x="2286000" y="5334000"/>
            <a:ext cx="4495800" cy="1524000"/>
          </a:xfrm>
          <a:prstGeom prst="irregularSeal1">
            <a:avLst/>
          </a:prstGeom>
          <a:solidFill>
            <a:srgbClr val="FFC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r>
              <a:rPr lang="en-US" sz="2400" dirty="0" smtClean="0">
                <a:latin typeface="Times New Roman" pitchFamily="18" charset="0"/>
              </a:rPr>
              <a:t>Profit of $95,251!</a:t>
            </a:r>
          </a:p>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p:txBody>
      </p:sp>
      <p:sp>
        <p:nvSpPr>
          <p:cNvPr id="17" name="Rectangular Callout 16"/>
          <p:cNvSpPr/>
          <p:nvPr/>
        </p:nvSpPr>
        <p:spPr bwMode="auto">
          <a:xfrm>
            <a:off x="4114800" y="1600200"/>
            <a:ext cx="914400" cy="2057400"/>
          </a:xfrm>
          <a:prstGeom prst="wedgeRectCallout">
            <a:avLst>
              <a:gd name="adj1" fmla="val 68880"/>
              <a:gd name="adj2" fmla="val 13489"/>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rPr>
              <a:t>Based on $50 per day food/ alcohol</a:t>
            </a:r>
            <a:r>
              <a:rPr kumimoji="0" lang="en-US" sz="1400" b="1" i="0" u="none" strike="noStrike" cap="none" normalizeH="0" dirty="0" smtClean="0">
                <a:ln>
                  <a:noFill/>
                </a:ln>
                <a:solidFill>
                  <a:schemeClr val="tx1"/>
                </a:solidFill>
                <a:effectLst/>
                <a:latin typeface="Times New Roman" pitchFamily="18" charset="0"/>
              </a:rPr>
              <a:t> cost per band member * 25 days of travel</a:t>
            </a:r>
            <a:endParaRPr kumimoji="0" lang="en-US" sz="1400" b="1" i="0" u="none" strike="noStrike" cap="none" normalizeH="0" baseline="0" dirty="0" smtClean="0">
              <a:ln>
                <a:noFill/>
              </a:ln>
              <a:solidFill>
                <a:schemeClr val="tx1"/>
              </a:solidFill>
              <a:effectLst/>
              <a:latin typeface="Times New Roman" pitchFamily="18" charset="0"/>
            </a:endParaRPr>
          </a:p>
        </p:txBody>
      </p:sp>
      <p:sp>
        <p:nvSpPr>
          <p:cNvPr id="18" name="Rectangular Callout 17"/>
          <p:cNvSpPr/>
          <p:nvPr/>
        </p:nvSpPr>
        <p:spPr bwMode="auto">
          <a:xfrm>
            <a:off x="7924800" y="1295400"/>
            <a:ext cx="914400" cy="1600200"/>
          </a:xfrm>
          <a:prstGeom prst="wedgeRectCallout">
            <a:avLst>
              <a:gd name="adj1" fmla="val -73071"/>
              <a:gd name="adj2" fmla="val 29241"/>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rPr>
              <a:t>Based on $0.585 cost</a:t>
            </a:r>
            <a:r>
              <a:rPr kumimoji="0" lang="en-US" sz="1400" b="1" i="0" u="none" strike="noStrike" cap="none" normalizeH="0" dirty="0" smtClean="0">
                <a:ln>
                  <a:noFill/>
                </a:ln>
                <a:solidFill>
                  <a:schemeClr val="tx1"/>
                </a:solidFill>
                <a:effectLst/>
                <a:latin typeface="Times New Roman" pitchFamily="18" charset="0"/>
              </a:rPr>
              <a:t> per mile * 9220 miles on the tour</a:t>
            </a:r>
            <a:endParaRPr kumimoji="0" lang="en-US" sz="1400" b="1" i="0" u="none" strike="noStrike" cap="none" normalizeH="0" baseline="0" dirty="0" smtClean="0">
              <a:ln>
                <a:noFill/>
              </a:ln>
              <a:solidFill>
                <a:schemeClr val="tx1"/>
              </a:solidFill>
              <a:effectLst/>
              <a:latin typeface="Times New Roman" pitchFamily="18" charset="0"/>
            </a:endParaRPr>
          </a:p>
        </p:txBody>
      </p:sp>
      <p:sp>
        <p:nvSpPr>
          <p:cNvPr id="19" name="Oval 18"/>
          <p:cNvSpPr/>
          <p:nvPr/>
        </p:nvSpPr>
        <p:spPr bwMode="auto">
          <a:xfrm>
            <a:off x="6781800" y="3352800"/>
            <a:ext cx="1066800" cy="304800"/>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rgbClr val="FF0000"/>
              </a:solidFill>
              <a:effectLst/>
              <a:latin typeface="Times New Roman" pitchFamily="18" charset="0"/>
            </a:endParaRPr>
          </a:p>
        </p:txBody>
      </p:sp>
      <p:sp>
        <p:nvSpPr>
          <p:cNvPr id="13" name="Title 1"/>
          <p:cNvSpPr txBox="1">
            <a:spLocks/>
          </p:cNvSpPr>
          <p:nvPr/>
        </p:nvSpPr>
        <p:spPr bwMode="auto">
          <a:xfrm>
            <a:off x="381000" y="76200"/>
            <a:ext cx="77724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800" b="1" i="0" u="none" strike="noStrike" kern="0" cap="none" spc="0" normalizeH="0" baseline="0" noProof="0" dirty="0" smtClean="0">
                <a:ln>
                  <a:noFill/>
                </a:ln>
                <a:solidFill>
                  <a:schemeClr val="bg1"/>
                </a:solidFill>
                <a:effectLst/>
                <a:uLnTx/>
                <a:uFillTx/>
                <a:latin typeface="+mj-lt"/>
                <a:ea typeface="+mj-ea"/>
                <a:cs typeface="+mj-cs"/>
              </a:rPr>
              <a:t>Final Results</a:t>
            </a:r>
            <a:br>
              <a:rPr kumimoji="0" lang="en-US" sz="2800" b="1" i="0" u="none" strike="noStrike" kern="0" cap="none" spc="0" normalizeH="0" baseline="0" noProof="0" dirty="0" smtClean="0">
                <a:ln>
                  <a:noFill/>
                </a:ln>
                <a:solidFill>
                  <a:schemeClr val="bg1"/>
                </a:solidFill>
                <a:effectLst/>
                <a:uLnTx/>
                <a:uFillTx/>
                <a:latin typeface="+mj-lt"/>
                <a:ea typeface="+mj-ea"/>
                <a:cs typeface="+mj-cs"/>
              </a:rPr>
            </a:br>
            <a:r>
              <a:rPr kumimoji="0" lang="en-US" sz="2000" b="0" i="1" u="none" strike="noStrike" kern="0" cap="none" spc="0" normalizeH="0" baseline="0" noProof="0" dirty="0" smtClean="0">
                <a:ln>
                  <a:noFill/>
                </a:ln>
                <a:solidFill>
                  <a:schemeClr val="bg1"/>
                </a:solidFill>
                <a:effectLst/>
                <a:uLnTx/>
                <a:uFillTx/>
                <a:latin typeface="+mj-lt"/>
                <a:ea typeface="+mj-ea"/>
                <a:cs typeface="+mj-cs"/>
              </a:rPr>
              <a:t>Expected profits from the Juranette Tour!</a:t>
            </a:r>
            <a:endParaRPr kumimoji="0" lang="en-US" sz="3600" b="0" i="1" u="none" strike="noStrike" kern="0" cap="none" spc="0" normalizeH="0" baseline="0" noProof="0" dirty="0" smtClean="0">
              <a:ln>
                <a:noFill/>
              </a:ln>
              <a:solidFill>
                <a:schemeClr val="bg1"/>
              </a:solidFill>
              <a:effectLst/>
              <a:uLnTx/>
              <a:uFillTx/>
              <a:latin typeface="+mj-lt"/>
              <a:ea typeface="+mj-ea"/>
              <a:cs typeface="+mj-cs"/>
            </a:endParaRPr>
          </a:p>
        </p:txBody>
      </p:sp>
      <p:sp>
        <p:nvSpPr>
          <p:cNvPr id="14" name="Rectangular Callout 13"/>
          <p:cNvSpPr/>
          <p:nvPr/>
        </p:nvSpPr>
        <p:spPr bwMode="auto">
          <a:xfrm>
            <a:off x="8001000" y="3048000"/>
            <a:ext cx="1066800" cy="1384995"/>
          </a:xfrm>
          <a:prstGeom prst="wedgeRectCallout">
            <a:avLst>
              <a:gd name="adj1" fmla="val -75203"/>
              <a:gd name="adj2" fmla="val -40223"/>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rPr>
              <a:t>Fixed cost for a rockin’ manager…</a:t>
            </a:r>
            <a:r>
              <a:rPr kumimoji="0" lang="en-US" sz="1400" b="1" i="0" u="none" strike="noStrike" cap="none" normalizeH="0" baseline="0" dirty="0" err="1" smtClean="0">
                <a:ln>
                  <a:noFill/>
                </a:ln>
                <a:solidFill>
                  <a:schemeClr val="tx1"/>
                </a:solidFill>
                <a:effectLst/>
                <a:latin typeface="Times New Roman" pitchFamily="18" charset="0"/>
              </a:rPr>
              <a:t>Juran</a:t>
            </a:r>
            <a:r>
              <a:rPr kumimoji="0" lang="en-US" sz="1400" b="1" i="0" u="none" strike="noStrike" cap="none" normalizeH="0" baseline="0" dirty="0" smtClean="0">
                <a:ln>
                  <a:noFill/>
                </a:ln>
                <a:solidFill>
                  <a:schemeClr val="tx1"/>
                </a:solidFill>
                <a:effectLst/>
                <a:latin typeface="Times New Roman" pitchFamily="18" charset="0"/>
              </a:rPr>
              <a:t> perhaps??</a:t>
            </a:r>
          </a:p>
        </p:txBody>
      </p:sp>
      <p:sp>
        <p:nvSpPr>
          <p:cNvPr id="15" name="Rectangle 14"/>
          <p:cNvSpPr/>
          <p:nvPr/>
        </p:nvSpPr>
        <p:spPr bwMode="auto">
          <a:xfrm>
            <a:off x="3276600" y="4876800"/>
            <a:ext cx="2514600" cy="4572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r>
              <a:rPr lang="en-US" b="1" dirty="0" smtClean="0">
                <a:solidFill>
                  <a:schemeClr val="bg1"/>
                </a:solidFill>
                <a:latin typeface="Times New Roman" pitchFamily="18" charset="0"/>
              </a:rPr>
              <a:t>$190,995 - $95,744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228600" y="76200"/>
            <a:ext cx="7772400" cy="838200"/>
          </a:xfrm>
        </p:spPr>
        <p:txBody>
          <a:bodyPr/>
          <a:lstStyle/>
          <a:p>
            <a:r>
              <a:rPr lang="en-US" b="1" dirty="0" smtClean="0"/>
              <a:t>Recommendations</a:t>
            </a:r>
            <a:br>
              <a:rPr lang="en-US" b="1" dirty="0" smtClean="0"/>
            </a:br>
            <a:r>
              <a:rPr lang="en-US" sz="2000" i="1" dirty="0" smtClean="0"/>
              <a:t>Final Tour Schedule…in case you’re interested…</a:t>
            </a:r>
            <a:endParaRPr lang="en-US" sz="3600" i="1" dirty="0" smtClean="0"/>
          </a:p>
        </p:txBody>
      </p:sp>
      <p:pic>
        <p:nvPicPr>
          <p:cNvPr id="13314" name="Picture 2"/>
          <p:cNvPicPr>
            <a:picLocks noChangeAspect="1" noChangeArrowheads="1"/>
          </p:cNvPicPr>
          <p:nvPr/>
        </p:nvPicPr>
        <p:blipFill>
          <a:blip r:embed="rId3"/>
          <a:srcRect/>
          <a:stretch>
            <a:fillRect/>
          </a:stretch>
        </p:blipFill>
        <p:spPr bwMode="auto">
          <a:xfrm>
            <a:off x="936762" y="1157288"/>
            <a:ext cx="7140438" cy="5624512"/>
          </a:xfrm>
          <a:prstGeom prst="rect">
            <a:avLst/>
          </a:prstGeom>
          <a:noFill/>
          <a:ln w="9525">
            <a:noFill/>
            <a:miter lim="800000"/>
            <a:headEnd/>
            <a:tailEnd/>
          </a:ln>
          <a:effectLst/>
        </p:spPr>
      </p:pic>
      <p:sp>
        <p:nvSpPr>
          <p:cNvPr id="5" name="TextBox 4"/>
          <p:cNvSpPr txBox="1"/>
          <p:nvPr/>
        </p:nvSpPr>
        <p:spPr>
          <a:xfrm>
            <a:off x="2819400" y="1751886"/>
            <a:ext cx="3505200" cy="4801314"/>
          </a:xfrm>
          <a:prstGeom prst="rect">
            <a:avLst/>
          </a:prstGeom>
          <a:solidFill>
            <a:schemeClr val="tx1"/>
          </a:solidFill>
        </p:spPr>
        <p:txBody>
          <a:bodyPr wrap="square" rtlCol="0">
            <a:spAutoFit/>
          </a:bodyPr>
          <a:lstStyle/>
          <a:p>
            <a:pPr algn="ctr"/>
            <a:r>
              <a:rPr lang="en-US" sz="2400" b="1" dirty="0" smtClean="0">
                <a:solidFill>
                  <a:srgbClr val="FFFF00"/>
                </a:solidFill>
              </a:rPr>
              <a:t>The Juranettes</a:t>
            </a:r>
          </a:p>
          <a:p>
            <a:pPr algn="ctr"/>
            <a:r>
              <a:rPr lang="en-US" sz="2400" b="1" dirty="0" smtClean="0">
                <a:solidFill>
                  <a:srgbClr val="FFFF00"/>
                </a:solidFill>
              </a:rPr>
              <a:t> Summer Tour!!</a:t>
            </a:r>
          </a:p>
          <a:p>
            <a:pPr algn="ctr"/>
            <a:endParaRPr lang="en-US" sz="2400" b="1" dirty="0" smtClean="0">
              <a:solidFill>
                <a:srgbClr val="FFFF00"/>
              </a:solidFill>
            </a:endParaRPr>
          </a:p>
          <a:p>
            <a:pPr algn="ctr"/>
            <a:r>
              <a:rPr lang="en-US" b="1" dirty="0" smtClean="0">
                <a:solidFill>
                  <a:schemeClr val="bg1"/>
                </a:solidFill>
              </a:rPr>
              <a:t>Manchester *  June 11</a:t>
            </a:r>
          </a:p>
          <a:p>
            <a:pPr algn="ctr"/>
            <a:r>
              <a:rPr lang="en-US" b="1" dirty="0" smtClean="0">
                <a:solidFill>
                  <a:schemeClr val="bg1"/>
                </a:solidFill>
              </a:rPr>
              <a:t>Atlanta  *  June 15</a:t>
            </a:r>
          </a:p>
          <a:p>
            <a:pPr algn="ctr"/>
            <a:r>
              <a:rPr lang="en-US" b="1" dirty="0" smtClean="0">
                <a:solidFill>
                  <a:schemeClr val="bg1"/>
                </a:solidFill>
              </a:rPr>
              <a:t>Miami * June 17</a:t>
            </a:r>
          </a:p>
          <a:p>
            <a:pPr algn="ctr"/>
            <a:r>
              <a:rPr lang="en-US" b="1" dirty="0" smtClean="0">
                <a:solidFill>
                  <a:schemeClr val="bg1"/>
                </a:solidFill>
              </a:rPr>
              <a:t>Philadelphia * June 19</a:t>
            </a:r>
          </a:p>
          <a:p>
            <a:pPr algn="ctr"/>
            <a:r>
              <a:rPr lang="en-US" b="1" dirty="0" smtClean="0">
                <a:solidFill>
                  <a:schemeClr val="bg1"/>
                </a:solidFill>
              </a:rPr>
              <a:t>NYC * June 20</a:t>
            </a:r>
          </a:p>
          <a:p>
            <a:pPr algn="ctr"/>
            <a:r>
              <a:rPr lang="en-US" b="1" dirty="0" smtClean="0">
                <a:solidFill>
                  <a:schemeClr val="bg1"/>
                </a:solidFill>
              </a:rPr>
              <a:t>Boston * June 21</a:t>
            </a:r>
          </a:p>
          <a:p>
            <a:pPr algn="ctr"/>
            <a:r>
              <a:rPr lang="en-US" b="1" dirty="0" smtClean="0">
                <a:solidFill>
                  <a:schemeClr val="bg1"/>
                </a:solidFill>
              </a:rPr>
              <a:t>Ann Arbor * June 23</a:t>
            </a:r>
          </a:p>
          <a:p>
            <a:pPr algn="ctr"/>
            <a:r>
              <a:rPr lang="en-US" b="1" dirty="0" smtClean="0">
                <a:solidFill>
                  <a:schemeClr val="bg1"/>
                </a:solidFill>
              </a:rPr>
              <a:t>Chicago * June 24</a:t>
            </a:r>
          </a:p>
          <a:p>
            <a:pPr algn="ctr"/>
            <a:r>
              <a:rPr lang="en-US" b="1" dirty="0" smtClean="0">
                <a:solidFill>
                  <a:schemeClr val="bg1"/>
                </a:solidFill>
              </a:rPr>
              <a:t>Milwaukee * June 25</a:t>
            </a:r>
          </a:p>
          <a:p>
            <a:pPr algn="ctr"/>
            <a:r>
              <a:rPr lang="en-US" b="1" dirty="0" smtClean="0">
                <a:solidFill>
                  <a:schemeClr val="bg1"/>
                </a:solidFill>
              </a:rPr>
              <a:t>Denver * June 28</a:t>
            </a:r>
          </a:p>
          <a:p>
            <a:pPr algn="ctr"/>
            <a:r>
              <a:rPr lang="en-US" b="1" dirty="0" smtClean="0">
                <a:solidFill>
                  <a:schemeClr val="bg1"/>
                </a:solidFill>
              </a:rPr>
              <a:t>San Francisco * July 1</a:t>
            </a:r>
          </a:p>
          <a:p>
            <a:pPr algn="ctr"/>
            <a:r>
              <a:rPr lang="en-US" b="1" dirty="0" smtClean="0">
                <a:solidFill>
                  <a:schemeClr val="bg1"/>
                </a:solidFill>
              </a:rPr>
              <a:t>Los Angeles * July 2</a:t>
            </a:r>
          </a:p>
          <a:p>
            <a:pPr algn="ctr"/>
            <a:r>
              <a:rPr lang="en-US" b="1" dirty="0" smtClean="0">
                <a:solidFill>
                  <a:schemeClr val="bg1"/>
                </a:solidFill>
              </a:rPr>
              <a:t>Austin * July 6</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0" y="1143000"/>
            <a:ext cx="9144000" cy="609600"/>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31746" name="Title 1"/>
          <p:cNvSpPr>
            <a:spLocks noGrp="1"/>
          </p:cNvSpPr>
          <p:nvPr>
            <p:ph type="title"/>
          </p:nvPr>
        </p:nvSpPr>
        <p:spPr>
          <a:xfrm>
            <a:off x="228600" y="76200"/>
            <a:ext cx="7772400" cy="838200"/>
          </a:xfrm>
        </p:spPr>
        <p:txBody>
          <a:bodyPr/>
          <a:lstStyle/>
          <a:p>
            <a:r>
              <a:rPr lang="en-US" b="1" dirty="0" smtClean="0"/>
              <a:t>Agenda</a:t>
            </a:r>
            <a:endParaRPr lang="en-US" sz="3600" b="1" dirty="0" smtClean="0"/>
          </a:p>
        </p:txBody>
      </p:sp>
      <p:sp>
        <p:nvSpPr>
          <p:cNvPr id="11" name="Rectangle 4"/>
          <p:cNvSpPr>
            <a:spLocks noChangeArrowheads="1"/>
          </p:cNvSpPr>
          <p:nvPr/>
        </p:nvSpPr>
        <p:spPr bwMode="auto">
          <a:xfrm>
            <a:off x="228600" y="1185446"/>
            <a:ext cx="8610600" cy="2870016"/>
          </a:xfrm>
          <a:prstGeom prst="rect">
            <a:avLst/>
          </a:prstGeom>
          <a:noFill/>
          <a:ln w="9525">
            <a:noFill/>
            <a:miter lim="800000"/>
            <a:headEnd/>
            <a:tailEnd/>
          </a:ln>
        </p:spPr>
        <p:txBody>
          <a:bodyPr wrap="square">
            <a:spAutoFit/>
          </a:bodyPr>
          <a:lstStyle/>
          <a:p>
            <a:pPr marL="342900" lvl="1" indent="-228600" defTabSz="684213" eaLnBrk="0" hangingPunct="0">
              <a:spcBef>
                <a:spcPts val="300"/>
              </a:spcBef>
              <a:buSzPct val="65000"/>
              <a:buFont typeface="Wingdings" pitchFamily="2" charset="2"/>
              <a:buChar char="l"/>
            </a:pPr>
            <a:r>
              <a:rPr lang="en-US" sz="2800" b="1" dirty="0" smtClean="0">
                <a:solidFill>
                  <a:srgbClr val="000000"/>
                </a:solidFill>
                <a:latin typeface="Times New Roman"/>
              </a:rPr>
              <a:t>Project Overview</a:t>
            </a:r>
          </a:p>
          <a:p>
            <a:pPr marL="342900" lvl="1" indent="-228600" defTabSz="684213" eaLnBrk="0" hangingPunct="0">
              <a:spcBef>
                <a:spcPts val="300"/>
              </a:spcBef>
              <a:buSzPct val="65000"/>
            </a:pPr>
            <a:endParaRPr lang="en-US" sz="2800" dirty="0" smtClean="0">
              <a:solidFill>
                <a:srgbClr val="000000"/>
              </a:solidFill>
              <a:latin typeface="Times New Roman"/>
            </a:endParaRPr>
          </a:p>
          <a:p>
            <a:pPr marL="342900" lvl="1" indent="-228600" defTabSz="684213" eaLnBrk="0" hangingPunct="0">
              <a:spcBef>
                <a:spcPts val="300"/>
              </a:spcBef>
              <a:buSzPct val="65000"/>
              <a:buFont typeface="Wingdings" pitchFamily="2" charset="2"/>
              <a:buChar char="l"/>
            </a:pPr>
            <a:r>
              <a:rPr lang="en-US" sz="2800" dirty="0" smtClean="0">
                <a:solidFill>
                  <a:srgbClr val="000000"/>
                </a:solidFill>
                <a:latin typeface="Times New Roman"/>
              </a:rPr>
              <a:t>Model Components</a:t>
            </a:r>
          </a:p>
          <a:p>
            <a:pPr marL="342900" lvl="1" indent="-228600" defTabSz="684213" eaLnBrk="0" hangingPunct="0">
              <a:spcBef>
                <a:spcPts val="300"/>
              </a:spcBef>
              <a:buSzPct val="65000"/>
            </a:pPr>
            <a:endParaRPr lang="en-US" sz="2800" dirty="0" smtClean="0">
              <a:solidFill>
                <a:srgbClr val="000000"/>
              </a:solidFill>
              <a:latin typeface="Times New Roman"/>
            </a:endParaRPr>
          </a:p>
          <a:p>
            <a:pPr marL="342900" lvl="1" indent="-228600" defTabSz="684213" eaLnBrk="0" hangingPunct="0">
              <a:spcBef>
                <a:spcPts val="300"/>
              </a:spcBef>
              <a:buSzPct val="65000"/>
              <a:buFont typeface="Wingdings" pitchFamily="2" charset="2"/>
              <a:buChar char="l"/>
            </a:pPr>
            <a:r>
              <a:rPr lang="en-US" sz="2800" dirty="0" smtClean="0">
                <a:solidFill>
                  <a:srgbClr val="000000"/>
                </a:solidFill>
                <a:latin typeface="Times New Roman"/>
              </a:rPr>
              <a:t>Final Results</a:t>
            </a:r>
          </a:p>
          <a:p>
            <a:pPr marL="342900" lvl="1" indent="-228600" defTabSz="684213" eaLnBrk="0" hangingPunct="0">
              <a:spcBef>
                <a:spcPts val="300"/>
              </a:spcBef>
              <a:buSzPct val="65000"/>
              <a:buFont typeface="Wingdings" pitchFamily="2" charset="2"/>
              <a:buChar char="l"/>
            </a:pPr>
            <a:endParaRPr lang="en-US" sz="2800" dirty="0" smtClean="0">
              <a:solidFill>
                <a:srgbClr val="FF0000"/>
              </a:solidFill>
              <a:latin typeface="Times New Roman"/>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228600" y="76200"/>
            <a:ext cx="7772400" cy="838200"/>
          </a:xfrm>
        </p:spPr>
        <p:txBody>
          <a:bodyPr/>
          <a:lstStyle/>
          <a:p>
            <a:r>
              <a:rPr lang="en-US" dirty="0" smtClean="0"/>
              <a:t>Project Overview</a:t>
            </a:r>
            <a:br>
              <a:rPr lang="en-US" dirty="0" smtClean="0"/>
            </a:br>
            <a:r>
              <a:rPr lang="en-US" sz="2000" i="1" dirty="0" smtClean="0"/>
              <a:t>Meet the Juranettes</a:t>
            </a:r>
            <a:endParaRPr lang="en-US" i="1" dirty="0" smtClean="0"/>
          </a:p>
        </p:txBody>
      </p:sp>
      <p:sp>
        <p:nvSpPr>
          <p:cNvPr id="12" name="Rectangle 4"/>
          <p:cNvSpPr>
            <a:spLocks noChangeArrowheads="1"/>
          </p:cNvSpPr>
          <p:nvPr/>
        </p:nvSpPr>
        <p:spPr bwMode="auto">
          <a:xfrm>
            <a:off x="1676400" y="1066800"/>
            <a:ext cx="2438400" cy="1246495"/>
          </a:xfrm>
          <a:prstGeom prst="rect">
            <a:avLst/>
          </a:prstGeom>
          <a:noFill/>
          <a:ln w="9525">
            <a:noFill/>
            <a:miter lim="800000"/>
            <a:headEnd/>
            <a:tailEnd/>
          </a:ln>
        </p:spPr>
        <p:txBody>
          <a:bodyPr wrap="square">
            <a:spAutoFit/>
          </a:bodyPr>
          <a:lstStyle/>
          <a:p>
            <a:pPr marL="342900" lvl="1" indent="-228600" defTabSz="684213" eaLnBrk="0" fontAlgn="auto" hangingPunct="0">
              <a:spcBef>
                <a:spcPts val="300"/>
              </a:spcBef>
              <a:spcAft>
                <a:spcPts val="0"/>
              </a:spcAft>
              <a:buSzPct val="65000"/>
              <a:buFont typeface="Wingdings" pitchFamily="2" charset="2"/>
              <a:buChar char="l"/>
              <a:defRPr/>
            </a:pPr>
            <a:r>
              <a:rPr lang="en-US" sz="1400" b="1" kern="0" dirty="0" smtClean="0">
                <a:latin typeface="+mj-lt"/>
              </a:rPr>
              <a:t>Laura Ryan</a:t>
            </a:r>
          </a:p>
          <a:p>
            <a:pPr marL="342900" lvl="1" indent="-228600" defTabSz="684213" eaLnBrk="0" fontAlgn="auto" hangingPunct="0">
              <a:spcBef>
                <a:spcPts val="300"/>
              </a:spcBef>
              <a:spcAft>
                <a:spcPts val="0"/>
              </a:spcAft>
              <a:buSzPct val="65000"/>
              <a:buFont typeface="Wingdings" pitchFamily="2" charset="2"/>
              <a:buChar char="l"/>
              <a:defRPr/>
            </a:pPr>
            <a:r>
              <a:rPr lang="en-US" sz="1400" b="1" kern="0" dirty="0" smtClean="0">
                <a:latin typeface="+mj-lt"/>
              </a:rPr>
              <a:t>Lead Drummer (been drumming since age 2)</a:t>
            </a:r>
          </a:p>
          <a:p>
            <a:pPr marL="342900" lvl="1" indent="-228600" defTabSz="684213" eaLnBrk="0" fontAlgn="auto" hangingPunct="0">
              <a:spcBef>
                <a:spcPts val="300"/>
              </a:spcBef>
              <a:spcAft>
                <a:spcPts val="0"/>
              </a:spcAft>
              <a:buSzPct val="65000"/>
              <a:buFont typeface="Wingdings" pitchFamily="2" charset="2"/>
              <a:buChar char="l"/>
              <a:defRPr/>
            </a:pPr>
            <a:r>
              <a:rPr lang="en-US" sz="1400" b="1" kern="0" dirty="0" smtClean="0">
                <a:latin typeface="+mj-lt"/>
              </a:rPr>
              <a:t>Big secret: has a thing for Aussie men…</a:t>
            </a:r>
          </a:p>
        </p:txBody>
      </p:sp>
      <p:sp>
        <p:nvSpPr>
          <p:cNvPr id="9" name="Rectangle 4"/>
          <p:cNvSpPr>
            <a:spLocks noChangeArrowheads="1"/>
          </p:cNvSpPr>
          <p:nvPr/>
        </p:nvSpPr>
        <p:spPr bwMode="auto">
          <a:xfrm>
            <a:off x="6705600" y="4876800"/>
            <a:ext cx="2514600" cy="1246495"/>
          </a:xfrm>
          <a:prstGeom prst="rect">
            <a:avLst/>
          </a:prstGeom>
          <a:noFill/>
          <a:ln w="9525">
            <a:noFill/>
            <a:miter lim="800000"/>
            <a:headEnd/>
            <a:tailEnd/>
          </a:ln>
        </p:spPr>
        <p:txBody>
          <a:bodyPr wrap="square">
            <a:spAutoFit/>
          </a:bodyPr>
          <a:lstStyle/>
          <a:p>
            <a:pPr marL="342900" lvl="1" indent="-228600" defTabSz="684213" eaLnBrk="0" fontAlgn="auto" hangingPunct="0">
              <a:spcBef>
                <a:spcPts val="300"/>
              </a:spcBef>
              <a:spcAft>
                <a:spcPts val="0"/>
              </a:spcAft>
              <a:buSzPct val="65000"/>
              <a:buFont typeface="Wingdings" pitchFamily="2" charset="2"/>
              <a:buChar char="l"/>
              <a:defRPr/>
            </a:pPr>
            <a:r>
              <a:rPr lang="en-US" sz="1400" b="1" kern="0" dirty="0" smtClean="0">
                <a:latin typeface="+mj-lt"/>
              </a:rPr>
              <a:t>Shira Morris (</a:t>
            </a:r>
            <a:r>
              <a:rPr lang="en-US" sz="1400" b="1" kern="0" dirty="0" err="1" smtClean="0">
                <a:latin typeface="+mj-lt"/>
              </a:rPr>
              <a:t>Stember</a:t>
            </a:r>
            <a:r>
              <a:rPr lang="en-US" sz="1400" b="1" kern="0" dirty="0" smtClean="0">
                <a:latin typeface="+mj-lt"/>
              </a:rPr>
              <a:t>)</a:t>
            </a:r>
          </a:p>
          <a:p>
            <a:pPr marL="342900" lvl="1" indent="-228600" defTabSz="684213" eaLnBrk="0" fontAlgn="auto" hangingPunct="0">
              <a:spcBef>
                <a:spcPts val="300"/>
              </a:spcBef>
              <a:spcAft>
                <a:spcPts val="0"/>
              </a:spcAft>
              <a:buSzPct val="65000"/>
              <a:buFont typeface="Wingdings" pitchFamily="2" charset="2"/>
              <a:buChar char="l"/>
              <a:defRPr/>
            </a:pPr>
            <a:r>
              <a:rPr lang="en-US" sz="1400" b="1" kern="0" dirty="0" smtClean="0">
                <a:latin typeface="+mj-lt"/>
              </a:rPr>
              <a:t>Guitar Whiz</a:t>
            </a:r>
          </a:p>
          <a:p>
            <a:pPr marL="342900" lvl="1" indent="-228600" defTabSz="684213" eaLnBrk="0" fontAlgn="auto" hangingPunct="0">
              <a:spcBef>
                <a:spcPts val="300"/>
              </a:spcBef>
              <a:spcAft>
                <a:spcPts val="0"/>
              </a:spcAft>
              <a:buSzPct val="65000"/>
              <a:buFont typeface="Wingdings" pitchFamily="2" charset="2"/>
              <a:buChar char="l"/>
              <a:defRPr/>
            </a:pPr>
            <a:r>
              <a:rPr lang="en-US" sz="1400" b="1" kern="0" dirty="0" smtClean="0">
                <a:latin typeface="+mj-lt"/>
              </a:rPr>
              <a:t>Big secret: recently married…not to be spoken of on the road…</a:t>
            </a:r>
          </a:p>
        </p:txBody>
      </p:sp>
      <p:sp>
        <p:nvSpPr>
          <p:cNvPr id="10" name="Rectangle 4"/>
          <p:cNvSpPr>
            <a:spLocks noChangeArrowheads="1"/>
          </p:cNvSpPr>
          <p:nvPr/>
        </p:nvSpPr>
        <p:spPr bwMode="auto">
          <a:xfrm>
            <a:off x="5638800" y="1066800"/>
            <a:ext cx="3810000" cy="1031051"/>
          </a:xfrm>
          <a:prstGeom prst="rect">
            <a:avLst/>
          </a:prstGeom>
          <a:noFill/>
          <a:ln w="9525">
            <a:noFill/>
            <a:miter lim="800000"/>
            <a:headEnd/>
            <a:tailEnd/>
          </a:ln>
        </p:spPr>
        <p:txBody>
          <a:bodyPr wrap="square">
            <a:spAutoFit/>
          </a:bodyPr>
          <a:lstStyle/>
          <a:p>
            <a:pPr marL="342900" lvl="1" indent="-228600" defTabSz="684213" eaLnBrk="0" fontAlgn="auto" hangingPunct="0">
              <a:spcBef>
                <a:spcPts val="300"/>
              </a:spcBef>
              <a:spcAft>
                <a:spcPts val="0"/>
              </a:spcAft>
              <a:buSzPct val="65000"/>
              <a:buFont typeface="Wingdings" pitchFamily="2" charset="2"/>
              <a:buChar char="l"/>
              <a:defRPr/>
            </a:pPr>
            <a:r>
              <a:rPr lang="en-US" sz="1400" b="1" kern="0" dirty="0" smtClean="0">
                <a:latin typeface="+mj-lt"/>
              </a:rPr>
              <a:t>Melissa Penn</a:t>
            </a:r>
          </a:p>
          <a:p>
            <a:pPr marL="342900" lvl="1" indent="-228600" defTabSz="684213" eaLnBrk="0" fontAlgn="auto" hangingPunct="0">
              <a:spcBef>
                <a:spcPts val="300"/>
              </a:spcBef>
              <a:spcAft>
                <a:spcPts val="0"/>
              </a:spcAft>
              <a:buSzPct val="65000"/>
              <a:buFont typeface="Wingdings" pitchFamily="2" charset="2"/>
              <a:buChar char="l"/>
              <a:defRPr/>
            </a:pPr>
            <a:r>
              <a:rPr lang="en-US" sz="1400" b="1" kern="0" dirty="0" smtClean="0">
                <a:latin typeface="+mj-lt"/>
              </a:rPr>
              <a:t>Sounds like Susan Boyle</a:t>
            </a:r>
          </a:p>
          <a:p>
            <a:pPr marL="342900" lvl="1" indent="-228600" defTabSz="684213" eaLnBrk="0" fontAlgn="auto" hangingPunct="0">
              <a:spcBef>
                <a:spcPts val="300"/>
              </a:spcBef>
              <a:spcAft>
                <a:spcPts val="0"/>
              </a:spcAft>
              <a:buSzPct val="65000"/>
              <a:buFont typeface="Wingdings" pitchFamily="2" charset="2"/>
              <a:buChar char="l"/>
              <a:defRPr/>
            </a:pPr>
            <a:r>
              <a:rPr lang="en-US" sz="1400" b="1" kern="0" dirty="0" smtClean="0">
                <a:latin typeface="+mj-lt"/>
              </a:rPr>
              <a:t>Big secret: doesn’t drink beer,                       despite winning a lot of </a:t>
            </a:r>
            <a:r>
              <a:rPr lang="en-US" sz="1400" b="1" kern="0" dirty="0" err="1" smtClean="0">
                <a:latin typeface="+mj-lt"/>
              </a:rPr>
              <a:t>Juran’s</a:t>
            </a:r>
            <a:endParaRPr lang="en-US" sz="1400" b="1" kern="0" dirty="0" smtClean="0">
              <a:latin typeface="+mj-lt"/>
            </a:endParaRPr>
          </a:p>
        </p:txBody>
      </p:sp>
      <p:sp>
        <p:nvSpPr>
          <p:cNvPr id="11" name="Rectangle 4"/>
          <p:cNvSpPr>
            <a:spLocks noChangeArrowheads="1"/>
          </p:cNvSpPr>
          <p:nvPr/>
        </p:nvSpPr>
        <p:spPr bwMode="auto">
          <a:xfrm>
            <a:off x="1752600" y="5813792"/>
            <a:ext cx="4876800" cy="815608"/>
          </a:xfrm>
          <a:prstGeom prst="rect">
            <a:avLst/>
          </a:prstGeom>
          <a:noFill/>
          <a:ln w="9525">
            <a:noFill/>
            <a:miter lim="800000"/>
            <a:headEnd/>
            <a:tailEnd/>
          </a:ln>
        </p:spPr>
        <p:txBody>
          <a:bodyPr wrap="square">
            <a:spAutoFit/>
          </a:bodyPr>
          <a:lstStyle/>
          <a:p>
            <a:pPr marL="342900" lvl="1" indent="-228600" defTabSz="684213" eaLnBrk="0" fontAlgn="auto" hangingPunct="0">
              <a:spcBef>
                <a:spcPts val="300"/>
              </a:spcBef>
              <a:spcAft>
                <a:spcPts val="0"/>
              </a:spcAft>
              <a:buSzPct val="65000"/>
              <a:buFont typeface="Wingdings" pitchFamily="2" charset="2"/>
              <a:buChar char="l"/>
              <a:defRPr/>
            </a:pPr>
            <a:r>
              <a:rPr lang="en-US" sz="1400" b="1" kern="0" dirty="0" smtClean="0">
                <a:latin typeface="+mj-lt"/>
              </a:rPr>
              <a:t>Maureen (“</a:t>
            </a:r>
            <a:r>
              <a:rPr lang="en-US" sz="1400" b="1" kern="0" dirty="0" err="1" smtClean="0">
                <a:latin typeface="+mj-lt"/>
              </a:rPr>
              <a:t>Momo</a:t>
            </a:r>
            <a:r>
              <a:rPr lang="en-US" sz="1400" b="1" kern="0" dirty="0" smtClean="0">
                <a:latin typeface="+mj-lt"/>
              </a:rPr>
              <a:t>”) Mullen</a:t>
            </a:r>
          </a:p>
          <a:p>
            <a:pPr marL="342900" lvl="1" indent="-228600" defTabSz="684213" eaLnBrk="0" fontAlgn="auto" hangingPunct="0">
              <a:spcBef>
                <a:spcPts val="300"/>
              </a:spcBef>
              <a:spcAft>
                <a:spcPts val="0"/>
              </a:spcAft>
              <a:buSzPct val="65000"/>
              <a:buFont typeface="Wingdings" pitchFamily="2" charset="2"/>
              <a:buChar char="l"/>
              <a:defRPr/>
            </a:pPr>
            <a:r>
              <a:rPr lang="en-US" sz="1400" b="1" kern="0" dirty="0" smtClean="0">
                <a:latin typeface="+mj-lt"/>
              </a:rPr>
              <a:t>The next Tina Turner</a:t>
            </a:r>
          </a:p>
          <a:p>
            <a:pPr marL="342900" lvl="1" indent="-228600" defTabSz="684213" eaLnBrk="0" fontAlgn="auto" hangingPunct="0">
              <a:spcBef>
                <a:spcPts val="300"/>
              </a:spcBef>
              <a:spcAft>
                <a:spcPts val="0"/>
              </a:spcAft>
              <a:buSzPct val="65000"/>
              <a:buFont typeface="Wingdings" pitchFamily="2" charset="2"/>
              <a:buChar char="l"/>
              <a:defRPr/>
            </a:pPr>
            <a:r>
              <a:rPr lang="en-US" sz="1400" b="1" kern="0" dirty="0" smtClean="0">
                <a:latin typeface="+mj-lt"/>
              </a:rPr>
              <a:t>Big secret: has some local groupies who follow us on tour</a:t>
            </a:r>
          </a:p>
        </p:txBody>
      </p:sp>
      <p:sp>
        <p:nvSpPr>
          <p:cNvPr id="13" name="Rectangle 4"/>
          <p:cNvSpPr>
            <a:spLocks noChangeArrowheads="1"/>
          </p:cNvSpPr>
          <p:nvPr/>
        </p:nvSpPr>
        <p:spPr bwMode="auto">
          <a:xfrm>
            <a:off x="1752600" y="3581400"/>
            <a:ext cx="2209800" cy="1461939"/>
          </a:xfrm>
          <a:prstGeom prst="rect">
            <a:avLst/>
          </a:prstGeom>
          <a:noFill/>
          <a:ln w="9525">
            <a:noFill/>
            <a:miter lim="800000"/>
            <a:headEnd/>
            <a:tailEnd/>
          </a:ln>
        </p:spPr>
        <p:txBody>
          <a:bodyPr wrap="square">
            <a:spAutoFit/>
          </a:bodyPr>
          <a:lstStyle/>
          <a:p>
            <a:pPr marL="342900" lvl="1" indent="-228600" defTabSz="684213" eaLnBrk="0" fontAlgn="auto" hangingPunct="0">
              <a:spcBef>
                <a:spcPts val="300"/>
              </a:spcBef>
              <a:spcAft>
                <a:spcPts val="0"/>
              </a:spcAft>
              <a:buSzPct val="65000"/>
              <a:buFont typeface="Wingdings" pitchFamily="2" charset="2"/>
              <a:buChar char="l"/>
              <a:defRPr/>
            </a:pPr>
            <a:r>
              <a:rPr lang="en-US" sz="1400" b="1" kern="0" dirty="0" smtClean="0">
                <a:latin typeface="+mj-lt"/>
              </a:rPr>
              <a:t>Ashley Gorman </a:t>
            </a:r>
          </a:p>
          <a:p>
            <a:pPr marL="342900" lvl="1" indent="-228600" defTabSz="684213" eaLnBrk="0" fontAlgn="auto" hangingPunct="0">
              <a:spcBef>
                <a:spcPts val="300"/>
              </a:spcBef>
              <a:spcAft>
                <a:spcPts val="0"/>
              </a:spcAft>
              <a:buSzPct val="65000"/>
              <a:buFont typeface="Wingdings" pitchFamily="2" charset="2"/>
              <a:buChar char="l"/>
              <a:defRPr/>
            </a:pPr>
            <a:r>
              <a:rPr lang="en-US" sz="1400" b="1" kern="0" dirty="0" smtClean="0">
                <a:latin typeface="+mj-lt"/>
              </a:rPr>
              <a:t>Guitar Hero</a:t>
            </a:r>
          </a:p>
          <a:p>
            <a:pPr marL="342900" lvl="1" indent="-228600" defTabSz="684213" eaLnBrk="0" fontAlgn="auto" hangingPunct="0">
              <a:spcBef>
                <a:spcPts val="300"/>
              </a:spcBef>
              <a:spcAft>
                <a:spcPts val="0"/>
              </a:spcAft>
              <a:buSzPct val="65000"/>
              <a:buFont typeface="Wingdings" pitchFamily="2" charset="2"/>
              <a:buChar char="l"/>
              <a:defRPr/>
            </a:pPr>
            <a:r>
              <a:rPr lang="en-US" sz="1400" b="1" kern="0" dirty="0" smtClean="0">
                <a:latin typeface="+mj-lt"/>
              </a:rPr>
              <a:t>Big secret: Late night partier…known to miss early morning practices…</a:t>
            </a:r>
          </a:p>
        </p:txBody>
      </p:sp>
      <p:pic>
        <p:nvPicPr>
          <p:cNvPr id="14339" name="Picture 3"/>
          <p:cNvPicPr>
            <a:picLocks noChangeAspect="1" noChangeArrowheads="1"/>
          </p:cNvPicPr>
          <p:nvPr/>
        </p:nvPicPr>
        <p:blipFill>
          <a:blip r:embed="rId3"/>
          <a:srcRect/>
          <a:stretch>
            <a:fillRect/>
          </a:stretch>
        </p:blipFill>
        <p:spPr bwMode="auto">
          <a:xfrm rot="2259279">
            <a:off x="6320511" y="4195874"/>
            <a:ext cx="301631" cy="837865"/>
          </a:xfrm>
          <a:prstGeom prst="rect">
            <a:avLst/>
          </a:prstGeom>
          <a:noFill/>
          <a:ln w="9525">
            <a:noFill/>
            <a:miter lim="800000"/>
            <a:headEnd/>
            <a:tailEnd/>
          </a:ln>
          <a:effectLst/>
        </p:spPr>
      </p:pic>
      <p:pic>
        <p:nvPicPr>
          <p:cNvPr id="15" name="Picture 3"/>
          <p:cNvPicPr>
            <a:picLocks noChangeAspect="1" noChangeArrowheads="1"/>
          </p:cNvPicPr>
          <p:nvPr/>
        </p:nvPicPr>
        <p:blipFill>
          <a:blip r:embed="rId3"/>
          <a:srcRect/>
          <a:stretch>
            <a:fillRect/>
          </a:stretch>
        </p:blipFill>
        <p:spPr bwMode="auto">
          <a:xfrm rot="2219981">
            <a:off x="748090" y="5873601"/>
            <a:ext cx="292028" cy="811190"/>
          </a:xfrm>
          <a:prstGeom prst="rect">
            <a:avLst/>
          </a:prstGeom>
          <a:noFill/>
          <a:ln w="9525">
            <a:noFill/>
            <a:miter lim="800000"/>
            <a:headEnd/>
            <a:tailEnd/>
          </a:ln>
          <a:effectLst/>
        </p:spPr>
      </p:pic>
      <p:pic>
        <p:nvPicPr>
          <p:cNvPr id="2" name="Picture 4"/>
          <p:cNvPicPr>
            <a:picLocks noChangeAspect="1" noChangeArrowheads="1"/>
          </p:cNvPicPr>
          <p:nvPr/>
        </p:nvPicPr>
        <p:blipFill>
          <a:blip r:embed="rId4"/>
          <a:srcRect/>
          <a:stretch>
            <a:fillRect/>
          </a:stretch>
        </p:blipFill>
        <p:spPr bwMode="auto">
          <a:xfrm>
            <a:off x="3257550" y="2590800"/>
            <a:ext cx="552450" cy="552450"/>
          </a:xfrm>
          <a:prstGeom prst="rect">
            <a:avLst/>
          </a:prstGeom>
          <a:noFill/>
          <a:ln w="9525">
            <a:noFill/>
            <a:miter lim="800000"/>
            <a:headEnd/>
            <a:tailEnd/>
          </a:ln>
          <a:effectLst/>
        </p:spPr>
      </p:pic>
      <p:pic>
        <p:nvPicPr>
          <p:cNvPr id="3" name="Picture 5"/>
          <p:cNvPicPr>
            <a:picLocks noChangeAspect="1" noChangeArrowheads="1"/>
          </p:cNvPicPr>
          <p:nvPr/>
        </p:nvPicPr>
        <p:blipFill>
          <a:blip r:embed="rId5" cstate="print"/>
          <a:srcRect/>
          <a:stretch>
            <a:fillRect/>
          </a:stretch>
        </p:blipFill>
        <p:spPr bwMode="auto">
          <a:xfrm>
            <a:off x="3733800" y="5105400"/>
            <a:ext cx="495300" cy="565468"/>
          </a:xfrm>
          <a:prstGeom prst="rect">
            <a:avLst/>
          </a:prstGeom>
          <a:noFill/>
          <a:ln w="9525">
            <a:noFill/>
            <a:miter lim="800000"/>
            <a:headEnd/>
            <a:tailEnd/>
          </a:ln>
          <a:effectLst/>
        </p:spPr>
      </p:pic>
      <p:pic>
        <p:nvPicPr>
          <p:cNvPr id="18" name="Picture 5"/>
          <p:cNvPicPr>
            <a:picLocks noChangeAspect="1" noChangeArrowheads="1"/>
          </p:cNvPicPr>
          <p:nvPr/>
        </p:nvPicPr>
        <p:blipFill>
          <a:blip r:embed="rId5" cstate="print"/>
          <a:srcRect/>
          <a:stretch>
            <a:fillRect/>
          </a:stretch>
        </p:blipFill>
        <p:spPr bwMode="auto">
          <a:xfrm>
            <a:off x="5791200" y="3200400"/>
            <a:ext cx="495300" cy="565468"/>
          </a:xfrm>
          <a:prstGeom prst="rect">
            <a:avLst/>
          </a:prstGeom>
          <a:noFill/>
          <a:ln w="9525">
            <a:noFill/>
            <a:miter lim="800000"/>
            <a:headEnd/>
            <a:tailEnd/>
          </a:ln>
          <a:effectLst/>
        </p:spPr>
      </p:pic>
      <p:pic>
        <p:nvPicPr>
          <p:cNvPr id="4" name="Picture 2"/>
          <p:cNvPicPr>
            <a:picLocks noChangeAspect="1" noChangeArrowheads="1"/>
          </p:cNvPicPr>
          <p:nvPr/>
        </p:nvPicPr>
        <p:blipFill>
          <a:blip r:embed="rId6"/>
          <a:srcRect l="24436" t="24000" r="27927"/>
          <a:stretch>
            <a:fillRect/>
          </a:stretch>
        </p:blipFill>
        <p:spPr bwMode="auto">
          <a:xfrm>
            <a:off x="6892688" y="2895600"/>
            <a:ext cx="1641712" cy="1905000"/>
          </a:xfrm>
          <a:prstGeom prst="rect">
            <a:avLst/>
          </a:prstGeom>
          <a:noFill/>
          <a:ln w="9525">
            <a:noFill/>
            <a:miter lim="800000"/>
            <a:headEnd/>
            <a:tailEnd/>
          </a:ln>
          <a:effectLst/>
        </p:spPr>
      </p:pic>
      <p:pic>
        <p:nvPicPr>
          <p:cNvPr id="5" name="Picture 3"/>
          <p:cNvPicPr>
            <a:picLocks noChangeAspect="1" noChangeArrowheads="1"/>
          </p:cNvPicPr>
          <p:nvPr/>
        </p:nvPicPr>
        <p:blipFill>
          <a:blip r:embed="rId7"/>
          <a:srcRect l="26182" t="9600" r="34909" b="4800"/>
          <a:stretch>
            <a:fillRect/>
          </a:stretch>
        </p:blipFill>
        <p:spPr bwMode="auto">
          <a:xfrm>
            <a:off x="4329347" y="3970300"/>
            <a:ext cx="1385653" cy="2354300"/>
          </a:xfrm>
          <a:prstGeom prst="rect">
            <a:avLst/>
          </a:prstGeom>
          <a:noFill/>
          <a:ln w="9525">
            <a:noFill/>
            <a:miter lim="800000"/>
            <a:headEnd/>
            <a:tailEnd/>
          </a:ln>
          <a:effectLst/>
        </p:spPr>
      </p:pic>
      <p:pic>
        <p:nvPicPr>
          <p:cNvPr id="6" name="Picture 4"/>
          <p:cNvPicPr>
            <a:picLocks noChangeAspect="1" noChangeArrowheads="1"/>
          </p:cNvPicPr>
          <p:nvPr/>
        </p:nvPicPr>
        <p:blipFill>
          <a:blip r:embed="rId8"/>
          <a:srcRect l="27927" t="4800" r="36655" b="2400"/>
          <a:stretch>
            <a:fillRect/>
          </a:stretch>
        </p:blipFill>
        <p:spPr bwMode="auto">
          <a:xfrm>
            <a:off x="4310325" y="1143000"/>
            <a:ext cx="1404675" cy="2676754"/>
          </a:xfrm>
          <a:prstGeom prst="rect">
            <a:avLst/>
          </a:prstGeom>
          <a:noFill/>
          <a:ln w="9525">
            <a:noFill/>
            <a:miter lim="800000"/>
            <a:headEnd/>
            <a:tailEnd/>
          </a:ln>
          <a:effectLst/>
        </p:spPr>
      </p:pic>
      <p:pic>
        <p:nvPicPr>
          <p:cNvPr id="16" name="Picture 5"/>
          <p:cNvPicPr>
            <a:picLocks noChangeAspect="1" noChangeArrowheads="1"/>
          </p:cNvPicPr>
          <p:nvPr/>
        </p:nvPicPr>
        <p:blipFill>
          <a:blip r:embed="rId9"/>
          <a:srcRect l="5236" t="4800" r="8727" b="19200"/>
          <a:stretch>
            <a:fillRect/>
          </a:stretch>
        </p:blipFill>
        <p:spPr bwMode="auto">
          <a:xfrm rot="16200000">
            <a:off x="-185176" y="1556776"/>
            <a:ext cx="2314513" cy="1486961"/>
          </a:xfrm>
          <a:prstGeom prst="rect">
            <a:avLst/>
          </a:prstGeom>
          <a:noFill/>
          <a:ln w="9525">
            <a:noFill/>
            <a:miter lim="800000"/>
            <a:headEnd/>
            <a:tailEnd/>
          </a:ln>
          <a:effectLst/>
        </p:spPr>
      </p:pic>
      <p:pic>
        <p:nvPicPr>
          <p:cNvPr id="14342" name="Picture 6"/>
          <p:cNvPicPr>
            <a:picLocks noChangeAspect="1" noChangeArrowheads="1"/>
          </p:cNvPicPr>
          <p:nvPr/>
        </p:nvPicPr>
        <p:blipFill>
          <a:blip r:embed="rId10"/>
          <a:srcRect l="26182" t="4800" r="26182" b="4800"/>
          <a:stretch>
            <a:fillRect/>
          </a:stretch>
        </p:blipFill>
        <p:spPr bwMode="auto">
          <a:xfrm>
            <a:off x="228600" y="3581400"/>
            <a:ext cx="1524000" cy="2103475"/>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ppt_x"/>
                                          </p:val>
                                        </p:tav>
                                        <p:tav tm="100000">
                                          <p:val>
                                            <p:strVal val="#ppt_x"/>
                                          </p:val>
                                        </p:tav>
                                      </p:tavLst>
                                    </p:anim>
                                    <p:anim calcmode="lin" valueType="num">
                                      <p:cBhvr additive="base">
                                        <p:cTn id="22" dur="500" fill="hold"/>
                                        <p:tgtEl>
                                          <p:spTgt spid="11"/>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500" fill="hold"/>
                                        <p:tgtEl>
                                          <p:spTgt spid="3"/>
                                        </p:tgtEl>
                                        <p:attrNameLst>
                                          <p:attrName>ppt_x</p:attrName>
                                        </p:attrNameLst>
                                      </p:cBhvr>
                                      <p:tavLst>
                                        <p:tav tm="0">
                                          <p:val>
                                            <p:strVal val="#ppt_x"/>
                                          </p:val>
                                        </p:tav>
                                        <p:tav tm="100000">
                                          <p:val>
                                            <p:strVal val="#ppt_x"/>
                                          </p:val>
                                        </p:tav>
                                      </p:tavLst>
                                    </p:anim>
                                    <p:anim calcmode="lin" valueType="num">
                                      <p:cBhvr additive="base">
                                        <p:cTn id="3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500" fill="hold"/>
                                        <p:tgtEl>
                                          <p:spTgt spid="4"/>
                                        </p:tgtEl>
                                        <p:attrNameLst>
                                          <p:attrName>ppt_x</p:attrName>
                                        </p:attrNameLst>
                                      </p:cBhvr>
                                      <p:tavLst>
                                        <p:tav tm="0">
                                          <p:val>
                                            <p:strVal val="#ppt_x"/>
                                          </p:val>
                                        </p:tav>
                                        <p:tav tm="100000">
                                          <p:val>
                                            <p:strVal val="#ppt_x"/>
                                          </p:val>
                                        </p:tav>
                                      </p:tavLst>
                                    </p:anim>
                                    <p:anim calcmode="lin" valueType="num">
                                      <p:cBhvr additive="base">
                                        <p:cTn id="36" dur="500" fill="hold"/>
                                        <p:tgtEl>
                                          <p:spTgt spid="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fill="hold"/>
                                        <p:tgtEl>
                                          <p:spTgt spid="9"/>
                                        </p:tgtEl>
                                        <p:attrNameLst>
                                          <p:attrName>ppt_x</p:attrName>
                                        </p:attrNameLst>
                                      </p:cBhvr>
                                      <p:tavLst>
                                        <p:tav tm="0">
                                          <p:val>
                                            <p:strVal val="#ppt_x"/>
                                          </p:val>
                                        </p:tav>
                                        <p:tav tm="100000">
                                          <p:val>
                                            <p:strVal val="#ppt_x"/>
                                          </p:val>
                                        </p:tav>
                                      </p:tavLst>
                                    </p:anim>
                                    <p:anim calcmode="lin" valueType="num">
                                      <p:cBhvr additive="base">
                                        <p:cTn id="40" dur="500" fill="hold"/>
                                        <p:tgtEl>
                                          <p:spTgt spid="9"/>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14339"/>
                                        </p:tgtEl>
                                        <p:attrNameLst>
                                          <p:attrName>style.visibility</p:attrName>
                                        </p:attrNameLst>
                                      </p:cBhvr>
                                      <p:to>
                                        <p:strVal val="visible"/>
                                      </p:to>
                                    </p:set>
                                    <p:anim calcmode="lin" valueType="num">
                                      <p:cBhvr additive="base">
                                        <p:cTn id="43" dur="500" fill="hold"/>
                                        <p:tgtEl>
                                          <p:spTgt spid="14339"/>
                                        </p:tgtEl>
                                        <p:attrNameLst>
                                          <p:attrName>ppt_x</p:attrName>
                                        </p:attrNameLst>
                                      </p:cBhvr>
                                      <p:tavLst>
                                        <p:tav tm="0">
                                          <p:val>
                                            <p:strVal val="#ppt_x"/>
                                          </p:val>
                                        </p:tav>
                                        <p:tav tm="100000">
                                          <p:val>
                                            <p:strVal val="#ppt_x"/>
                                          </p:val>
                                        </p:tav>
                                      </p:tavLst>
                                    </p:anim>
                                    <p:anim calcmode="lin" valueType="num">
                                      <p:cBhvr additive="base">
                                        <p:cTn id="44" dur="500" fill="hold"/>
                                        <p:tgtEl>
                                          <p:spTgt spid="14339"/>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14342"/>
                                        </p:tgtEl>
                                        <p:attrNameLst>
                                          <p:attrName>style.visibility</p:attrName>
                                        </p:attrNameLst>
                                      </p:cBhvr>
                                      <p:to>
                                        <p:strVal val="visible"/>
                                      </p:to>
                                    </p:set>
                                    <p:anim calcmode="lin" valueType="num">
                                      <p:cBhvr additive="base">
                                        <p:cTn id="49" dur="500" fill="hold"/>
                                        <p:tgtEl>
                                          <p:spTgt spid="14342"/>
                                        </p:tgtEl>
                                        <p:attrNameLst>
                                          <p:attrName>ppt_x</p:attrName>
                                        </p:attrNameLst>
                                      </p:cBhvr>
                                      <p:tavLst>
                                        <p:tav tm="0">
                                          <p:val>
                                            <p:strVal val="0-#ppt_w/2"/>
                                          </p:val>
                                        </p:tav>
                                        <p:tav tm="100000">
                                          <p:val>
                                            <p:strVal val="#ppt_x"/>
                                          </p:val>
                                        </p:tav>
                                      </p:tavLst>
                                    </p:anim>
                                    <p:anim calcmode="lin" valueType="num">
                                      <p:cBhvr additive="base">
                                        <p:cTn id="50" dur="500" fill="hold"/>
                                        <p:tgtEl>
                                          <p:spTgt spid="14342"/>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13"/>
                                        </p:tgtEl>
                                        <p:attrNameLst>
                                          <p:attrName>style.visibility</p:attrName>
                                        </p:attrNameLst>
                                      </p:cBhvr>
                                      <p:to>
                                        <p:strVal val="visible"/>
                                      </p:to>
                                    </p:set>
                                    <p:anim calcmode="lin" valueType="num">
                                      <p:cBhvr additive="base">
                                        <p:cTn id="53" dur="500" fill="hold"/>
                                        <p:tgtEl>
                                          <p:spTgt spid="13"/>
                                        </p:tgtEl>
                                        <p:attrNameLst>
                                          <p:attrName>ppt_x</p:attrName>
                                        </p:attrNameLst>
                                      </p:cBhvr>
                                      <p:tavLst>
                                        <p:tav tm="0">
                                          <p:val>
                                            <p:strVal val="0-#ppt_w/2"/>
                                          </p:val>
                                        </p:tav>
                                        <p:tav tm="100000">
                                          <p:val>
                                            <p:strVal val="#ppt_x"/>
                                          </p:val>
                                        </p:tav>
                                      </p:tavLst>
                                    </p:anim>
                                    <p:anim calcmode="lin" valueType="num">
                                      <p:cBhvr additive="base">
                                        <p:cTn id="54" dur="500" fill="hold"/>
                                        <p:tgtEl>
                                          <p:spTgt spid="13"/>
                                        </p:tgtEl>
                                        <p:attrNameLst>
                                          <p:attrName>ppt_y</p:attrName>
                                        </p:attrNameLst>
                                      </p:cBhvr>
                                      <p:tavLst>
                                        <p:tav tm="0">
                                          <p:val>
                                            <p:strVal val="#ppt_y"/>
                                          </p:val>
                                        </p:tav>
                                        <p:tav tm="100000">
                                          <p:val>
                                            <p:strVal val="#ppt_y"/>
                                          </p:val>
                                        </p:tav>
                                      </p:tavLst>
                                    </p:anim>
                                  </p:childTnLst>
                                </p:cTn>
                              </p:par>
                              <p:par>
                                <p:cTn id="55" presetID="2" presetClass="entr" presetSubtype="8" fill="hold" nodeType="withEffect">
                                  <p:stCondLst>
                                    <p:cond delay="0"/>
                                  </p:stCondLst>
                                  <p:childTnLst>
                                    <p:set>
                                      <p:cBhvr>
                                        <p:cTn id="56" dur="1" fill="hold">
                                          <p:stCondLst>
                                            <p:cond delay="0"/>
                                          </p:stCondLst>
                                        </p:cTn>
                                        <p:tgtEl>
                                          <p:spTgt spid="15"/>
                                        </p:tgtEl>
                                        <p:attrNameLst>
                                          <p:attrName>style.visibility</p:attrName>
                                        </p:attrNameLst>
                                      </p:cBhvr>
                                      <p:to>
                                        <p:strVal val="visible"/>
                                      </p:to>
                                    </p:set>
                                    <p:anim calcmode="lin" valueType="num">
                                      <p:cBhvr additive="base">
                                        <p:cTn id="57" dur="500" fill="hold"/>
                                        <p:tgtEl>
                                          <p:spTgt spid="15"/>
                                        </p:tgtEl>
                                        <p:attrNameLst>
                                          <p:attrName>ppt_x</p:attrName>
                                        </p:attrNameLst>
                                      </p:cBhvr>
                                      <p:tavLst>
                                        <p:tav tm="0">
                                          <p:val>
                                            <p:strVal val="0-#ppt_w/2"/>
                                          </p:val>
                                        </p:tav>
                                        <p:tav tm="100000">
                                          <p:val>
                                            <p:strVal val="#ppt_x"/>
                                          </p:val>
                                        </p:tav>
                                      </p:tavLst>
                                    </p:anim>
                                    <p:anim calcmode="lin" valueType="num">
                                      <p:cBhvr additive="base">
                                        <p:cTn id="58"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2" fill="hold" nodeType="clickEffect">
                                  <p:stCondLst>
                                    <p:cond delay="0"/>
                                  </p:stCondLst>
                                  <p:childTnLst>
                                    <p:set>
                                      <p:cBhvr>
                                        <p:cTn id="62" dur="1" fill="hold">
                                          <p:stCondLst>
                                            <p:cond delay="0"/>
                                          </p:stCondLst>
                                        </p:cTn>
                                        <p:tgtEl>
                                          <p:spTgt spid="6"/>
                                        </p:tgtEl>
                                        <p:attrNameLst>
                                          <p:attrName>style.visibility</p:attrName>
                                        </p:attrNameLst>
                                      </p:cBhvr>
                                      <p:to>
                                        <p:strVal val="visible"/>
                                      </p:to>
                                    </p:set>
                                    <p:anim calcmode="lin" valueType="num">
                                      <p:cBhvr additive="base">
                                        <p:cTn id="63" dur="500" fill="hold"/>
                                        <p:tgtEl>
                                          <p:spTgt spid="6"/>
                                        </p:tgtEl>
                                        <p:attrNameLst>
                                          <p:attrName>ppt_x</p:attrName>
                                        </p:attrNameLst>
                                      </p:cBhvr>
                                      <p:tavLst>
                                        <p:tav tm="0">
                                          <p:val>
                                            <p:strVal val="1+#ppt_w/2"/>
                                          </p:val>
                                        </p:tav>
                                        <p:tav tm="100000">
                                          <p:val>
                                            <p:strVal val="#ppt_x"/>
                                          </p:val>
                                        </p:tav>
                                      </p:tavLst>
                                    </p:anim>
                                    <p:anim calcmode="lin" valueType="num">
                                      <p:cBhvr additive="base">
                                        <p:cTn id="64" dur="500" fill="hold"/>
                                        <p:tgtEl>
                                          <p:spTgt spid="6"/>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0"/>
                                  </p:stCondLst>
                                  <p:childTnLst>
                                    <p:set>
                                      <p:cBhvr>
                                        <p:cTn id="66" dur="1" fill="hold">
                                          <p:stCondLst>
                                            <p:cond delay="0"/>
                                          </p:stCondLst>
                                        </p:cTn>
                                        <p:tgtEl>
                                          <p:spTgt spid="10"/>
                                        </p:tgtEl>
                                        <p:attrNameLst>
                                          <p:attrName>style.visibility</p:attrName>
                                        </p:attrNameLst>
                                      </p:cBhvr>
                                      <p:to>
                                        <p:strVal val="visible"/>
                                      </p:to>
                                    </p:set>
                                    <p:anim calcmode="lin" valueType="num">
                                      <p:cBhvr additive="base">
                                        <p:cTn id="67" dur="500" fill="hold"/>
                                        <p:tgtEl>
                                          <p:spTgt spid="10"/>
                                        </p:tgtEl>
                                        <p:attrNameLst>
                                          <p:attrName>ppt_x</p:attrName>
                                        </p:attrNameLst>
                                      </p:cBhvr>
                                      <p:tavLst>
                                        <p:tav tm="0">
                                          <p:val>
                                            <p:strVal val="1+#ppt_w/2"/>
                                          </p:val>
                                        </p:tav>
                                        <p:tav tm="100000">
                                          <p:val>
                                            <p:strVal val="#ppt_x"/>
                                          </p:val>
                                        </p:tav>
                                      </p:tavLst>
                                    </p:anim>
                                    <p:anim calcmode="lin" valueType="num">
                                      <p:cBhvr additive="base">
                                        <p:cTn id="68" dur="500" fill="hold"/>
                                        <p:tgtEl>
                                          <p:spTgt spid="10"/>
                                        </p:tgtEl>
                                        <p:attrNameLst>
                                          <p:attrName>ppt_y</p:attrName>
                                        </p:attrNameLst>
                                      </p:cBhvr>
                                      <p:tavLst>
                                        <p:tav tm="0">
                                          <p:val>
                                            <p:strVal val="#ppt_y"/>
                                          </p:val>
                                        </p:tav>
                                        <p:tav tm="100000">
                                          <p:val>
                                            <p:strVal val="#ppt_y"/>
                                          </p:val>
                                        </p:tav>
                                      </p:tavLst>
                                    </p:anim>
                                  </p:childTnLst>
                                </p:cTn>
                              </p:par>
                              <p:par>
                                <p:cTn id="69" presetID="2" presetClass="entr" presetSubtype="2" fill="hold" nodeType="withEffect">
                                  <p:stCondLst>
                                    <p:cond delay="0"/>
                                  </p:stCondLst>
                                  <p:childTnLst>
                                    <p:set>
                                      <p:cBhvr>
                                        <p:cTn id="70" dur="1" fill="hold">
                                          <p:stCondLst>
                                            <p:cond delay="0"/>
                                          </p:stCondLst>
                                        </p:cTn>
                                        <p:tgtEl>
                                          <p:spTgt spid="18"/>
                                        </p:tgtEl>
                                        <p:attrNameLst>
                                          <p:attrName>style.visibility</p:attrName>
                                        </p:attrNameLst>
                                      </p:cBhvr>
                                      <p:to>
                                        <p:strVal val="visible"/>
                                      </p:to>
                                    </p:set>
                                    <p:anim calcmode="lin" valueType="num">
                                      <p:cBhvr additive="base">
                                        <p:cTn id="71" dur="500" fill="hold"/>
                                        <p:tgtEl>
                                          <p:spTgt spid="18"/>
                                        </p:tgtEl>
                                        <p:attrNameLst>
                                          <p:attrName>ppt_x</p:attrName>
                                        </p:attrNameLst>
                                      </p:cBhvr>
                                      <p:tavLst>
                                        <p:tav tm="0">
                                          <p:val>
                                            <p:strVal val="1+#ppt_w/2"/>
                                          </p:val>
                                        </p:tav>
                                        <p:tav tm="100000">
                                          <p:val>
                                            <p:strVal val="#ppt_x"/>
                                          </p:val>
                                        </p:tav>
                                      </p:tavLst>
                                    </p:anim>
                                    <p:anim calcmode="lin" valueType="num">
                                      <p:cBhvr additive="base">
                                        <p:cTn id="72"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9" grpId="0"/>
      <p:bldP spid="10" grpId="0"/>
      <p:bldP spid="11"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228600" y="76200"/>
            <a:ext cx="7772400" cy="838200"/>
          </a:xfrm>
        </p:spPr>
        <p:txBody>
          <a:bodyPr/>
          <a:lstStyle/>
          <a:p>
            <a:r>
              <a:rPr lang="en-US" dirty="0" smtClean="0"/>
              <a:t>Project Overview</a:t>
            </a:r>
            <a:br>
              <a:rPr lang="en-US" dirty="0" smtClean="0"/>
            </a:br>
            <a:r>
              <a:rPr lang="en-US" sz="2000" i="1" dirty="0" smtClean="0"/>
              <a:t>Mode of Transportation…The </a:t>
            </a:r>
            <a:r>
              <a:rPr lang="en-US" sz="2000" i="1" dirty="0" err="1" smtClean="0"/>
              <a:t>Jur-ari</a:t>
            </a:r>
            <a:r>
              <a:rPr lang="en-US" sz="2000" i="1" dirty="0" smtClean="0"/>
              <a:t> (a.k.a. party bus)</a:t>
            </a:r>
            <a:endParaRPr lang="en-US" i="1" dirty="0" smtClean="0"/>
          </a:p>
        </p:txBody>
      </p:sp>
      <p:pic>
        <p:nvPicPr>
          <p:cNvPr id="16387" name="Picture 3"/>
          <p:cNvPicPr>
            <a:picLocks noChangeAspect="1" noChangeArrowheads="1"/>
          </p:cNvPicPr>
          <p:nvPr/>
        </p:nvPicPr>
        <p:blipFill>
          <a:blip r:embed="rId3"/>
          <a:srcRect/>
          <a:stretch>
            <a:fillRect/>
          </a:stretch>
        </p:blipFill>
        <p:spPr bwMode="auto">
          <a:xfrm>
            <a:off x="403058" y="2057400"/>
            <a:ext cx="8283742" cy="3886200"/>
          </a:xfrm>
          <a:prstGeom prst="rect">
            <a:avLst/>
          </a:prstGeom>
          <a:noFill/>
          <a:ln w="9525">
            <a:noFill/>
            <a:miter lim="800000"/>
            <a:headEnd/>
            <a:tailEnd/>
          </a:ln>
          <a:effectLst/>
        </p:spPr>
      </p:pic>
      <p:sp>
        <p:nvSpPr>
          <p:cNvPr id="15" name="TextBox 14"/>
          <p:cNvSpPr txBox="1"/>
          <p:nvPr/>
        </p:nvSpPr>
        <p:spPr>
          <a:xfrm>
            <a:off x="1012658" y="2514600"/>
            <a:ext cx="7162800" cy="1661993"/>
          </a:xfrm>
          <a:prstGeom prst="rect">
            <a:avLst/>
          </a:prstGeom>
          <a:solidFill>
            <a:srgbClr val="363636"/>
          </a:solidFill>
        </p:spPr>
        <p:txBody>
          <a:bodyPr wrap="square" rtlCol="0">
            <a:spAutoFit/>
          </a:bodyPr>
          <a:lstStyle/>
          <a:p>
            <a:endParaRPr lang="en-US" dirty="0" smtClean="0"/>
          </a:p>
          <a:p>
            <a:endParaRPr lang="en-US" dirty="0" smtClean="0"/>
          </a:p>
          <a:p>
            <a:endParaRPr lang="en-US" dirty="0" smtClean="0"/>
          </a:p>
          <a:p>
            <a:endParaRPr lang="en-US" dirty="0" smtClean="0"/>
          </a:p>
          <a:p>
            <a:endParaRPr lang="en-US" sz="1700" dirty="0" smtClean="0"/>
          </a:p>
          <a:p>
            <a:endParaRPr lang="en-US" sz="1400" dirty="0" smtClean="0"/>
          </a:p>
        </p:txBody>
      </p:sp>
      <p:pic>
        <p:nvPicPr>
          <p:cNvPr id="16388" name="Picture 4"/>
          <p:cNvPicPr>
            <a:picLocks noChangeAspect="1" noChangeArrowheads="1"/>
          </p:cNvPicPr>
          <p:nvPr/>
        </p:nvPicPr>
        <p:blipFill>
          <a:blip r:embed="rId4"/>
          <a:srcRect l="38400" t="28800" r="38400" b="40800"/>
          <a:stretch>
            <a:fillRect/>
          </a:stretch>
        </p:blipFill>
        <p:spPr bwMode="auto">
          <a:xfrm>
            <a:off x="2308058" y="2746777"/>
            <a:ext cx="1591056" cy="1516325"/>
          </a:xfrm>
          <a:prstGeom prst="rect">
            <a:avLst/>
          </a:prstGeom>
          <a:noFill/>
          <a:ln w="9525">
            <a:noFill/>
            <a:miter lim="800000"/>
            <a:headEnd/>
            <a:tailEnd/>
          </a:ln>
          <a:effectLst/>
        </p:spPr>
      </p:pic>
      <p:pic>
        <p:nvPicPr>
          <p:cNvPr id="16389" name="Picture 5"/>
          <p:cNvPicPr>
            <a:picLocks noChangeAspect="1" noChangeArrowheads="1"/>
          </p:cNvPicPr>
          <p:nvPr/>
        </p:nvPicPr>
        <p:blipFill>
          <a:blip r:embed="rId5"/>
          <a:srcRect l="34909" t="24000" r="47127" b="50400"/>
          <a:stretch>
            <a:fillRect/>
          </a:stretch>
        </p:blipFill>
        <p:spPr bwMode="auto">
          <a:xfrm>
            <a:off x="3832058" y="2743199"/>
            <a:ext cx="1473297" cy="1527048"/>
          </a:xfrm>
          <a:prstGeom prst="rect">
            <a:avLst/>
          </a:prstGeom>
          <a:noFill/>
          <a:ln w="9525">
            <a:noFill/>
            <a:miter lim="800000"/>
            <a:headEnd/>
            <a:tailEnd/>
          </a:ln>
          <a:effectLst/>
        </p:spPr>
      </p:pic>
      <p:pic>
        <p:nvPicPr>
          <p:cNvPr id="16390" name="Picture 6"/>
          <p:cNvPicPr>
            <a:picLocks noChangeAspect="1" noChangeArrowheads="1"/>
          </p:cNvPicPr>
          <p:nvPr/>
        </p:nvPicPr>
        <p:blipFill>
          <a:blip r:embed="rId6"/>
          <a:srcRect l="47127" t="21600" r="26182" b="45600"/>
          <a:stretch>
            <a:fillRect/>
          </a:stretch>
        </p:blipFill>
        <p:spPr bwMode="auto">
          <a:xfrm rot="16200000">
            <a:off x="5198384" y="2814127"/>
            <a:ext cx="1534548" cy="1371600"/>
          </a:xfrm>
          <a:prstGeom prst="rect">
            <a:avLst/>
          </a:prstGeom>
          <a:noFill/>
          <a:ln w="9525">
            <a:noFill/>
            <a:miter lim="800000"/>
            <a:headEnd/>
            <a:tailEnd/>
          </a:ln>
          <a:effectLst/>
        </p:spPr>
      </p:pic>
      <p:pic>
        <p:nvPicPr>
          <p:cNvPr id="16391" name="Picture 7"/>
          <p:cNvPicPr>
            <a:picLocks noChangeAspect="1" noChangeArrowheads="1"/>
          </p:cNvPicPr>
          <p:nvPr/>
        </p:nvPicPr>
        <p:blipFill>
          <a:blip r:embed="rId7"/>
          <a:srcRect l="31418" t="7200" r="43636" b="60000"/>
          <a:stretch>
            <a:fillRect/>
          </a:stretch>
        </p:blipFill>
        <p:spPr bwMode="auto">
          <a:xfrm>
            <a:off x="784059" y="2743200"/>
            <a:ext cx="1587261" cy="1517904"/>
          </a:xfrm>
          <a:prstGeom prst="rect">
            <a:avLst/>
          </a:prstGeom>
          <a:noFill/>
          <a:ln w="9525">
            <a:noFill/>
            <a:miter lim="800000"/>
            <a:headEnd/>
            <a:tailEnd/>
          </a:ln>
          <a:effectLst/>
        </p:spPr>
      </p:pic>
      <p:pic>
        <p:nvPicPr>
          <p:cNvPr id="16392" name="Picture 8"/>
          <p:cNvPicPr>
            <a:picLocks noChangeAspect="1" noChangeArrowheads="1"/>
          </p:cNvPicPr>
          <p:nvPr/>
        </p:nvPicPr>
        <p:blipFill>
          <a:blip r:embed="rId8"/>
          <a:srcRect l="42667" t="22000" r="41333" b="54000"/>
          <a:stretch>
            <a:fillRect/>
          </a:stretch>
        </p:blipFill>
        <p:spPr bwMode="auto">
          <a:xfrm>
            <a:off x="6651459" y="2743200"/>
            <a:ext cx="1462972" cy="1463040"/>
          </a:xfrm>
          <a:prstGeom prst="rect">
            <a:avLst/>
          </a:prstGeom>
          <a:noFill/>
          <a:ln w="9525">
            <a:noFill/>
            <a:miter lim="800000"/>
            <a:headEnd/>
            <a:tailEnd/>
          </a:ln>
          <a:effectLst/>
        </p:spPr>
      </p:pic>
      <p:pic>
        <p:nvPicPr>
          <p:cNvPr id="16394" name="Picture 10"/>
          <p:cNvPicPr>
            <a:picLocks noChangeAspect="1" noChangeArrowheads="1"/>
          </p:cNvPicPr>
          <p:nvPr/>
        </p:nvPicPr>
        <p:blipFill>
          <a:blip r:embed="rId9" cstate="print"/>
          <a:srcRect/>
          <a:stretch>
            <a:fillRect/>
          </a:stretch>
        </p:blipFill>
        <p:spPr bwMode="auto">
          <a:xfrm>
            <a:off x="7848600" y="1143000"/>
            <a:ext cx="1219200" cy="1219200"/>
          </a:xfrm>
          <a:prstGeom prst="rect">
            <a:avLst/>
          </a:prstGeom>
          <a:noFill/>
          <a:ln w="9525">
            <a:noFill/>
            <a:miter lim="800000"/>
            <a:headEnd/>
            <a:tailEnd/>
          </a:ln>
          <a:effectLst/>
        </p:spPr>
      </p:pic>
      <p:pic>
        <p:nvPicPr>
          <p:cNvPr id="17" name="Picture 10"/>
          <p:cNvPicPr>
            <a:picLocks noChangeAspect="1" noChangeArrowheads="1"/>
          </p:cNvPicPr>
          <p:nvPr/>
        </p:nvPicPr>
        <p:blipFill>
          <a:blip r:embed="rId9" cstate="print"/>
          <a:srcRect/>
          <a:stretch>
            <a:fillRect/>
          </a:stretch>
        </p:blipFill>
        <p:spPr bwMode="auto">
          <a:xfrm>
            <a:off x="152400" y="5410200"/>
            <a:ext cx="1219200" cy="1219200"/>
          </a:xfrm>
          <a:prstGeom prst="rect">
            <a:avLst/>
          </a:prstGeom>
          <a:noFill/>
          <a:ln w="9525">
            <a:noFill/>
            <a:miter lim="800000"/>
            <a:headEnd/>
            <a:tailEnd/>
          </a:ln>
          <a:effectLst/>
        </p:spPr>
      </p:pic>
      <p:pic>
        <p:nvPicPr>
          <p:cNvPr id="16393" name="Picture 9"/>
          <p:cNvPicPr>
            <a:picLocks noChangeAspect="1" noChangeArrowheads="1"/>
          </p:cNvPicPr>
          <p:nvPr/>
        </p:nvPicPr>
        <p:blipFill>
          <a:blip r:embed="rId10"/>
          <a:srcRect l="28800" t="-2400" r="28800"/>
          <a:stretch>
            <a:fillRect/>
          </a:stretch>
        </p:blipFill>
        <p:spPr bwMode="auto">
          <a:xfrm rot="5400000">
            <a:off x="4251960" y="4114800"/>
            <a:ext cx="1615440" cy="3901440"/>
          </a:xfrm>
          <a:prstGeom prst="rect">
            <a:avLst/>
          </a:prstGeom>
          <a:noFill/>
          <a:ln>
            <a:noFill/>
          </a:ln>
        </p:spPr>
      </p:pic>
      <p:sp>
        <p:nvSpPr>
          <p:cNvPr id="20" name="Rectangle 19"/>
          <p:cNvSpPr/>
          <p:nvPr/>
        </p:nvSpPr>
        <p:spPr>
          <a:xfrm>
            <a:off x="1219200" y="1219200"/>
            <a:ext cx="6477000" cy="992579"/>
          </a:xfrm>
          <a:prstGeom prst="rect">
            <a:avLst/>
          </a:prstGeom>
        </p:spPr>
        <p:txBody>
          <a:bodyPr wrap="square">
            <a:spAutoFit/>
          </a:bodyPr>
          <a:lstStyle/>
          <a:p>
            <a:pPr marL="342900" lvl="1" indent="-228600" algn="ctr" defTabSz="684213" eaLnBrk="0" fontAlgn="auto" hangingPunct="0">
              <a:spcBef>
                <a:spcPts val="300"/>
              </a:spcBef>
              <a:spcAft>
                <a:spcPts val="0"/>
              </a:spcAft>
              <a:buSzPct val="65000"/>
              <a:defRPr/>
            </a:pPr>
            <a:r>
              <a:rPr lang="en-US" sz="2800" b="1" kern="0" dirty="0" smtClean="0"/>
              <a:t>How can the Juranettes make the most</a:t>
            </a:r>
          </a:p>
          <a:p>
            <a:pPr marL="342900" lvl="1" indent="-228600" algn="ctr" defTabSz="684213" eaLnBrk="0" fontAlgn="auto" hangingPunct="0">
              <a:spcBef>
                <a:spcPts val="300"/>
              </a:spcBef>
              <a:spcAft>
                <a:spcPts val="0"/>
              </a:spcAft>
              <a:buSzPct val="65000"/>
              <a:defRPr/>
            </a:pPr>
            <a:r>
              <a:rPr lang="en-US" sz="2800" b="1" kern="0" dirty="0" smtClean="0"/>
              <a:t>money on their national tour?</a:t>
            </a:r>
          </a:p>
        </p:txBody>
      </p:sp>
      <p:pic>
        <p:nvPicPr>
          <p:cNvPr id="21" name="Picture 4"/>
          <p:cNvPicPr>
            <a:picLocks noChangeAspect="1" noChangeArrowheads="1"/>
          </p:cNvPicPr>
          <p:nvPr/>
        </p:nvPicPr>
        <p:blipFill>
          <a:blip r:embed="rId4"/>
          <a:srcRect l="38400" t="28800" r="38400" b="40800"/>
          <a:stretch>
            <a:fillRect/>
          </a:stretch>
        </p:blipFill>
        <p:spPr bwMode="auto">
          <a:xfrm>
            <a:off x="2286000" y="2757324"/>
            <a:ext cx="1591056" cy="1516325"/>
          </a:xfrm>
          <a:prstGeom prst="rect">
            <a:avLst/>
          </a:prstGeom>
          <a:noFill/>
          <a:ln w="9525">
            <a:noFill/>
            <a:miter lim="800000"/>
            <a:headEnd/>
            <a:tailEnd/>
          </a:ln>
          <a:effectLst/>
        </p:spPr>
      </p:pic>
      <p:pic>
        <p:nvPicPr>
          <p:cNvPr id="22" name="Picture 5"/>
          <p:cNvPicPr>
            <a:picLocks noChangeAspect="1" noChangeArrowheads="1"/>
          </p:cNvPicPr>
          <p:nvPr/>
        </p:nvPicPr>
        <p:blipFill>
          <a:blip r:embed="rId5"/>
          <a:srcRect l="34909" t="24000" r="47127" b="50400"/>
          <a:stretch>
            <a:fillRect/>
          </a:stretch>
        </p:blipFill>
        <p:spPr bwMode="auto">
          <a:xfrm>
            <a:off x="3810000" y="2753746"/>
            <a:ext cx="1473297" cy="1527048"/>
          </a:xfrm>
          <a:prstGeom prst="rect">
            <a:avLst/>
          </a:prstGeom>
          <a:noFill/>
          <a:ln w="9525">
            <a:noFill/>
            <a:miter lim="800000"/>
            <a:headEnd/>
            <a:tailEnd/>
          </a:ln>
          <a:effectLst/>
        </p:spPr>
      </p:pic>
      <p:pic>
        <p:nvPicPr>
          <p:cNvPr id="23" name="Picture 6"/>
          <p:cNvPicPr>
            <a:picLocks noChangeAspect="1" noChangeArrowheads="1"/>
          </p:cNvPicPr>
          <p:nvPr/>
        </p:nvPicPr>
        <p:blipFill>
          <a:blip r:embed="rId6"/>
          <a:srcRect l="47127" t="21600" r="26182" b="45600"/>
          <a:stretch>
            <a:fillRect/>
          </a:stretch>
        </p:blipFill>
        <p:spPr bwMode="auto">
          <a:xfrm rot="16200000">
            <a:off x="5176326" y="2824674"/>
            <a:ext cx="1534548" cy="1371600"/>
          </a:xfrm>
          <a:prstGeom prst="rect">
            <a:avLst/>
          </a:prstGeom>
          <a:noFill/>
          <a:ln w="9525">
            <a:noFill/>
            <a:miter lim="800000"/>
            <a:headEnd/>
            <a:tailEnd/>
          </a:ln>
          <a:effectLst/>
        </p:spPr>
      </p:pic>
      <p:pic>
        <p:nvPicPr>
          <p:cNvPr id="24" name="Picture 7"/>
          <p:cNvPicPr>
            <a:picLocks noChangeAspect="1" noChangeArrowheads="1"/>
          </p:cNvPicPr>
          <p:nvPr/>
        </p:nvPicPr>
        <p:blipFill>
          <a:blip r:embed="rId7"/>
          <a:srcRect l="31418" t="7200" r="43636" b="60000"/>
          <a:stretch>
            <a:fillRect/>
          </a:stretch>
        </p:blipFill>
        <p:spPr bwMode="auto">
          <a:xfrm>
            <a:off x="762001" y="2753747"/>
            <a:ext cx="1587261" cy="1517904"/>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43200000">
                                      <p:cBhvr>
                                        <p:cTn id="6" dur="1000" fill="hold"/>
                                        <p:tgtEl>
                                          <p:spTgt spid="16388"/>
                                        </p:tgtEl>
                                        <p:attrNameLst>
                                          <p:attrName>r</p:attrName>
                                        </p:attrNameLst>
                                      </p:cBhvr>
                                    </p:animRot>
                                  </p:childTnLst>
                                </p:cTn>
                              </p:par>
                              <p:par>
                                <p:cTn id="7" presetID="8" presetClass="emph" presetSubtype="0" fill="hold" nodeType="withEffect">
                                  <p:stCondLst>
                                    <p:cond delay="0"/>
                                  </p:stCondLst>
                                  <p:childTnLst>
                                    <p:animRot by="43200000">
                                      <p:cBhvr>
                                        <p:cTn id="8" dur="1000" fill="hold"/>
                                        <p:tgtEl>
                                          <p:spTgt spid="16389"/>
                                        </p:tgtEl>
                                        <p:attrNameLst>
                                          <p:attrName>r</p:attrName>
                                        </p:attrNameLst>
                                      </p:cBhvr>
                                    </p:animRot>
                                  </p:childTnLst>
                                </p:cTn>
                              </p:par>
                              <p:par>
                                <p:cTn id="9" presetID="8" presetClass="emph" presetSubtype="0" fill="hold" nodeType="withEffect">
                                  <p:stCondLst>
                                    <p:cond delay="0"/>
                                  </p:stCondLst>
                                  <p:childTnLst>
                                    <p:animRot by="43200000">
                                      <p:cBhvr>
                                        <p:cTn id="10" dur="1000" fill="hold"/>
                                        <p:tgtEl>
                                          <p:spTgt spid="16390"/>
                                        </p:tgtEl>
                                        <p:attrNameLst>
                                          <p:attrName>r</p:attrName>
                                        </p:attrNameLst>
                                      </p:cBhvr>
                                    </p:animRot>
                                  </p:childTnLst>
                                </p:cTn>
                              </p:par>
                              <p:par>
                                <p:cTn id="11" presetID="8" presetClass="emph" presetSubtype="0" fill="hold" nodeType="withEffect">
                                  <p:stCondLst>
                                    <p:cond delay="0"/>
                                  </p:stCondLst>
                                  <p:childTnLst>
                                    <p:animRot by="43200000">
                                      <p:cBhvr>
                                        <p:cTn id="12" dur="1000" fill="hold"/>
                                        <p:tgtEl>
                                          <p:spTgt spid="16391"/>
                                        </p:tgtEl>
                                        <p:attrNameLst>
                                          <p:attrName>r</p:attrName>
                                        </p:attrNameLst>
                                      </p:cBhvr>
                                    </p:animRot>
                                  </p:childTnLst>
                                </p:cTn>
                              </p:par>
                              <p:par>
                                <p:cTn id="13" presetID="8" presetClass="emph" presetSubtype="0" fill="hold" nodeType="withEffect">
                                  <p:stCondLst>
                                    <p:cond delay="0"/>
                                  </p:stCondLst>
                                  <p:childTnLst>
                                    <p:animRot by="43200000">
                                      <p:cBhvr>
                                        <p:cTn id="14" dur="1000" fill="hold"/>
                                        <p:tgtEl>
                                          <p:spTgt spid="16392"/>
                                        </p:tgtEl>
                                        <p:attrNameLst>
                                          <p:attrName>r</p:attrName>
                                        </p:attrNameLst>
                                      </p:cBhvr>
                                    </p:animRot>
                                  </p:childTnLst>
                                </p:cTn>
                              </p:par>
                              <p:par>
                                <p:cTn id="15" presetID="8" presetClass="emph" presetSubtype="0" fill="hold" nodeType="withEffect">
                                  <p:stCondLst>
                                    <p:cond delay="0"/>
                                  </p:stCondLst>
                                  <p:childTnLst>
                                    <p:animRot by="43200000">
                                      <p:cBhvr>
                                        <p:cTn id="16" dur="1000" fill="hold"/>
                                        <p:tgtEl>
                                          <p:spTgt spid="21"/>
                                        </p:tgtEl>
                                        <p:attrNameLst>
                                          <p:attrName>r</p:attrName>
                                        </p:attrNameLst>
                                      </p:cBhvr>
                                    </p:animRot>
                                  </p:childTnLst>
                                </p:cTn>
                              </p:par>
                              <p:par>
                                <p:cTn id="17" presetID="8" presetClass="emph" presetSubtype="0" fill="hold" nodeType="withEffect">
                                  <p:stCondLst>
                                    <p:cond delay="0"/>
                                  </p:stCondLst>
                                  <p:childTnLst>
                                    <p:animRot by="43200000">
                                      <p:cBhvr>
                                        <p:cTn id="18" dur="1000" fill="hold"/>
                                        <p:tgtEl>
                                          <p:spTgt spid="22"/>
                                        </p:tgtEl>
                                        <p:attrNameLst>
                                          <p:attrName>r</p:attrName>
                                        </p:attrNameLst>
                                      </p:cBhvr>
                                    </p:animRot>
                                  </p:childTnLst>
                                </p:cTn>
                              </p:par>
                              <p:par>
                                <p:cTn id="19" presetID="8" presetClass="emph" presetSubtype="0" fill="hold" nodeType="withEffect">
                                  <p:stCondLst>
                                    <p:cond delay="0"/>
                                  </p:stCondLst>
                                  <p:childTnLst>
                                    <p:animRot by="43200000">
                                      <p:cBhvr>
                                        <p:cTn id="20" dur="1000" fill="hold"/>
                                        <p:tgtEl>
                                          <p:spTgt spid="23"/>
                                        </p:tgtEl>
                                        <p:attrNameLst>
                                          <p:attrName>r</p:attrName>
                                        </p:attrNameLst>
                                      </p:cBhvr>
                                    </p:animRot>
                                  </p:childTnLst>
                                </p:cTn>
                              </p:par>
                              <p:par>
                                <p:cTn id="21" presetID="8" presetClass="emph" presetSubtype="0" fill="hold" nodeType="withEffect">
                                  <p:stCondLst>
                                    <p:cond delay="0"/>
                                  </p:stCondLst>
                                  <p:childTnLst>
                                    <p:animRot by="43200000">
                                      <p:cBhvr>
                                        <p:cTn id="22" dur="1000" fill="hold"/>
                                        <p:tgtEl>
                                          <p:spTgt spid="2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bwMode="auto">
          <a:xfrm>
            <a:off x="152400" y="1676400"/>
            <a:ext cx="8763000" cy="2286000"/>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31746" name="Title 1"/>
          <p:cNvSpPr>
            <a:spLocks noGrp="1"/>
          </p:cNvSpPr>
          <p:nvPr>
            <p:ph type="title"/>
          </p:nvPr>
        </p:nvSpPr>
        <p:spPr>
          <a:xfrm>
            <a:off x="228600" y="76200"/>
            <a:ext cx="7772400" cy="838200"/>
          </a:xfrm>
        </p:spPr>
        <p:txBody>
          <a:bodyPr/>
          <a:lstStyle/>
          <a:p>
            <a:r>
              <a:rPr lang="en-US" dirty="0" smtClean="0"/>
              <a:t>Project Overview</a:t>
            </a:r>
            <a:br>
              <a:rPr lang="en-US" dirty="0" smtClean="0"/>
            </a:br>
            <a:r>
              <a:rPr lang="en-US" sz="2000" i="1" dirty="0" smtClean="0"/>
              <a:t>Objectives</a:t>
            </a:r>
            <a:endParaRPr lang="en-US" i="1" dirty="0" smtClean="0"/>
          </a:p>
        </p:txBody>
      </p:sp>
      <p:sp>
        <p:nvSpPr>
          <p:cNvPr id="5" name="TextBox 4"/>
          <p:cNvSpPr txBox="1"/>
          <p:nvPr/>
        </p:nvSpPr>
        <p:spPr>
          <a:xfrm>
            <a:off x="304800" y="1015425"/>
            <a:ext cx="8458200" cy="584775"/>
          </a:xfrm>
          <a:prstGeom prst="rect">
            <a:avLst/>
          </a:prstGeom>
          <a:noFill/>
        </p:spPr>
        <p:txBody>
          <a:bodyPr wrap="square" rtlCol="0">
            <a:spAutoFit/>
          </a:bodyPr>
          <a:lstStyle/>
          <a:p>
            <a:pPr marL="0" lvl="1"/>
            <a:r>
              <a:rPr lang="en-US" sz="1600" i="1" kern="0" dirty="0" smtClean="0">
                <a:latin typeface="Arial" pitchFamily="34" charset="0"/>
                <a:cs typeface="Arial" pitchFamily="34" charset="0"/>
              </a:rPr>
              <a:t>While we had several underlying objectives in building this model, the ultimate goal was to maximize band profits</a:t>
            </a:r>
          </a:p>
        </p:txBody>
      </p:sp>
      <p:pic>
        <p:nvPicPr>
          <p:cNvPr id="15364" name="Picture 4"/>
          <p:cNvPicPr>
            <a:picLocks noChangeAspect="1" noChangeArrowheads="1"/>
          </p:cNvPicPr>
          <p:nvPr/>
        </p:nvPicPr>
        <p:blipFill>
          <a:blip r:embed="rId3"/>
          <a:srcRect/>
          <a:stretch>
            <a:fillRect/>
          </a:stretch>
        </p:blipFill>
        <p:spPr bwMode="auto">
          <a:xfrm>
            <a:off x="6148620" y="1828800"/>
            <a:ext cx="2157180" cy="1981200"/>
          </a:xfrm>
          <a:prstGeom prst="rect">
            <a:avLst/>
          </a:prstGeom>
          <a:noFill/>
          <a:ln w="9525">
            <a:noFill/>
            <a:miter lim="800000"/>
            <a:headEnd/>
            <a:tailEnd/>
          </a:ln>
          <a:effectLst/>
        </p:spPr>
      </p:pic>
      <p:sp>
        <p:nvSpPr>
          <p:cNvPr id="9" name="Rectangle 4"/>
          <p:cNvSpPr>
            <a:spLocks noChangeArrowheads="1"/>
          </p:cNvSpPr>
          <p:nvPr/>
        </p:nvSpPr>
        <p:spPr bwMode="auto">
          <a:xfrm>
            <a:off x="457200" y="4537264"/>
            <a:ext cx="8229600" cy="2015936"/>
          </a:xfrm>
          <a:prstGeom prst="rect">
            <a:avLst/>
          </a:prstGeom>
          <a:noFill/>
          <a:ln w="9525">
            <a:noFill/>
            <a:miter lim="800000"/>
            <a:headEnd/>
            <a:tailEnd/>
          </a:ln>
        </p:spPr>
        <p:txBody>
          <a:bodyPr wrap="square">
            <a:spAutoFit/>
          </a:bodyPr>
          <a:lstStyle/>
          <a:p>
            <a:pPr marL="342900" lvl="1" indent="-228600" defTabSz="684213" eaLnBrk="0" fontAlgn="auto" hangingPunct="0">
              <a:lnSpc>
                <a:spcPct val="120000"/>
              </a:lnSpc>
              <a:spcBef>
                <a:spcPts val="300"/>
              </a:spcBef>
              <a:spcAft>
                <a:spcPts val="0"/>
              </a:spcAft>
              <a:buSzPct val="65000"/>
              <a:buFont typeface="Wingdings" pitchFamily="2" charset="2"/>
              <a:buChar char="l"/>
              <a:defRPr/>
            </a:pPr>
            <a:r>
              <a:rPr lang="en-US" sz="2000" u="sng" kern="0" dirty="0" smtClean="0">
                <a:latin typeface="+mj-lt"/>
              </a:rPr>
              <a:t>Minimizing distance to minimize travel costs</a:t>
            </a:r>
            <a:r>
              <a:rPr lang="en-US" sz="2000" kern="0" dirty="0" smtClean="0">
                <a:latin typeface="+mj-lt"/>
              </a:rPr>
              <a:t> from city to city</a:t>
            </a:r>
          </a:p>
          <a:p>
            <a:pPr marL="342900" lvl="1" indent="-228600" defTabSz="684213" eaLnBrk="0" hangingPunct="0">
              <a:lnSpc>
                <a:spcPct val="120000"/>
              </a:lnSpc>
              <a:spcBef>
                <a:spcPts val="300"/>
              </a:spcBef>
              <a:buSzPct val="65000"/>
              <a:buFont typeface="Wingdings" pitchFamily="2" charset="2"/>
              <a:buChar char="l"/>
              <a:defRPr/>
            </a:pPr>
            <a:r>
              <a:rPr lang="en-US" sz="2000" u="sng" kern="0" dirty="0" smtClean="0">
                <a:solidFill>
                  <a:srgbClr val="000000"/>
                </a:solidFill>
                <a:latin typeface="Times New Roman"/>
              </a:rPr>
              <a:t>Accounting for constraints </a:t>
            </a:r>
            <a:r>
              <a:rPr lang="en-US" sz="2000" kern="0" dirty="0" smtClean="0">
                <a:solidFill>
                  <a:srgbClr val="000000"/>
                </a:solidFill>
                <a:latin typeface="Times New Roman"/>
              </a:rPr>
              <a:t>in terms of fixed festival dates and travel time between cities to minimize tour length and cost</a:t>
            </a:r>
            <a:endParaRPr lang="en-US" sz="2000" kern="0" dirty="0" smtClean="0">
              <a:latin typeface="+mj-lt"/>
            </a:endParaRPr>
          </a:p>
          <a:p>
            <a:pPr marL="342900" lvl="1" indent="-228600" defTabSz="684213" eaLnBrk="0" fontAlgn="auto" hangingPunct="0">
              <a:lnSpc>
                <a:spcPct val="120000"/>
              </a:lnSpc>
              <a:spcBef>
                <a:spcPts val="300"/>
              </a:spcBef>
              <a:spcAft>
                <a:spcPts val="0"/>
              </a:spcAft>
              <a:buSzPct val="65000"/>
              <a:buFont typeface="Wingdings" pitchFamily="2" charset="2"/>
              <a:buChar char="l"/>
              <a:defRPr/>
            </a:pPr>
            <a:r>
              <a:rPr lang="en-US" sz="2000" u="sng" kern="0" dirty="0" smtClean="0">
                <a:latin typeface="+mj-lt"/>
              </a:rPr>
              <a:t>Determining the optimal venue in each city </a:t>
            </a:r>
            <a:r>
              <a:rPr lang="en-US" sz="2000" kern="0" dirty="0" smtClean="0">
                <a:latin typeface="+mj-lt"/>
              </a:rPr>
              <a:t>by comparing the fixed band fee at a larger venue to variable ticket sale revenues at a smaller venue</a:t>
            </a:r>
          </a:p>
        </p:txBody>
      </p:sp>
      <p:sp>
        <p:nvSpPr>
          <p:cNvPr id="11" name="TextBox 10"/>
          <p:cNvSpPr txBox="1"/>
          <p:nvPr/>
        </p:nvSpPr>
        <p:spPr>
          <a:xfrm>
            <a:off x="304800" y="2133600"/>
            <a:ext cx="5257800" cy="1384995"/>
          </a:xfrm>
          <a:prstGeom prst="rect">
            <a:avLst/>
          </a:prstGeom>
          <a:noFill/>
        </p:spPr>
        <p:txBody>
          <a:bodyPr wrap="square" rtlCol="0">
            <a:spAutoFit/>
          </a:bodyPr>
          <a:lstStyle/>
          <a:p>
            <a:pPr marL="0" lvl="1"/>
            <a:r>
              <a:rPr lang="en-US" sz="2800" b="1" kern="0" dirty="0" smtClean="0"/>
              <a:t>Primary Objective: </a:t>
            </a:r>
            <a:r>
              <a:rPr lang="en-US" sz="2800" b="1" u="sng" kern="0" dirty="0" smtClean="0"/>
              <a:t>Maximize</a:t>
            </a:r>
            <a:r>
              <a:rPr lang="en-US" sz="2800" b="1" kern="0" dirty="0" smtClean="0"/>
              <a:t> profits for the Juranettes over the duration of their national tour</a:t>
            </a:r>
          </a:p>
        </p:txBody>
      </p:sp>
      <p:sp>
        <p:nvSpPr>
          <p:cNvPr id="13" name="Isosceles Triangle 12"/>
          <p:cNvSpPr/>
          <p:nvPr/>
        </p:nvSpPr>
        <p:spPr bwMode="auto">
          <a:xfrm rot="10800000">
            <a:off x="2590800" y="3962398"/>
            <a:ext cx="4419600" cy="533401"/>
          </a:xfrm>
          <a:prstGeom prst="triangl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14" name="TextBox 13"/>
          <p:cNvSpPr txBox="1"/>
          <p:nvPr/>
        </p:nvSpPr>
        <p:spPr>
          <a:xfrm>
            <a:off x="3886200" y="3896380"/>
            <a:ext cx="1828800" cy="523220"/>
          </a:xfrm>
          <a:prstGeom prst="rect">
            <a:avLst/>
          </a:prstGeom>
          <a:noFill/>
        </p:spPr>
        <p:txBody>
          <a:bodyPr wrap="square" rtlCol="0">
            <a:spAutoFit/>
          </a:bodyPr>
          <a:lstStyle/>
          <a:p>
            <a:pPr marL="0" lvl="1" algn="ctr"/>
            <a:r>
              <a:rPr lang="en-US" sz="2800" b="1" kern="0" dirty="0" smtClean="0">
                <a:solidFill>
                  <a:schemeClr val="bg1"/>
                </a:solidFill>
              </a:rPr>
              <a:t>By….</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228600" y="76200"/>
            <a:ext cx="7772400" cy="838200"/>
          </a:xfrm>
        </p:spPr>
        <p:txBody>
          <a:bodyPr/>
          <a:lstStyle/>
          <a:p>
            <a:r>
              <a:rPr lang="en-US" dirty="0" smtClean="0"/>
              <a:t>Project Overview</a:t>
            </a:r>
            <a:br>
              <a:rPr lang="en-US" dirty="0" smtClean="0"/>
            </a:br>
            <a:r>
              <a:rPr lang="en-US" sz="2000" i="1" dirty="0" smtClean="0"/>
              <a:t>Collecting City Data</a:t>
            </a:r>
            <a:endParaRPr lang="en-US" i="1" dirty="0" smtClean="0"/>
          </a:p>
        </p:txBody>
      </p:sp>
      <p:sp>
        <p:nvSpPr>
          <p:cNvPr id="12" name="Rectangle 4"/>
          <p:cNvSpPr>
            <a:spLocks noChangeArrowheads="1"/>
          </p:cNvSpPr>
          <p:nvPr/>
        </p:nvSpPr>
        <p:spPr bwMode="auto">
          <a:xfrm>
            <a:off x="304800" y="4038600"/>
            <a:ext cx="8534400" cy="2616101"/>
          </a:xfrm>
          <a:prstGeom prst="rect">
            <a:avLst/>
          </a:prstGeom>
          <a:noFill/>
          <a:ln w="9525">
            <a:noFill/>
            <a:miter lim="800000"/>
            <a:headEnd/>
            <a:tailEnd/>
          </a:ln>
        </p:spPr>
        <p:txBody>
          <a:bodyPr wrap="square">
            <a:spAutoFit/>
          </a:bodyPr>
          <a:lstStyle/>
          <a:p>
            <a:pPr marL="342900" lvl="1" indent="-228600" defTabSz="684213" eaLnBrk="0" fontAlgn="auto" hangingPunct="0">
              <a:spcBef>
                <a:spcPts val="300"/>
              </a:spcBef>
              <a:spcAft>
                <a:spcPts val="0"/>
              </a:spcAft>
              <a:buSzPct val="65000"/>
              <a:defRPr/>
            </a:pPr>
            <a:r>
              <a:rPr lang="en-US" sz="1600" kern="0" dirty="0" smtClean="0">
                <a:latin typeface="+mj-lt"/>
              </a:rPr>
              <a:t>The cities were selected based on the following criteria:</a:t>
            </a:r>
          </a:p>
          <a:p>
            <a:pPr marL="342900" lvl="1" indent="-228600" defTabSz="684213" eaLnBrk="0" fontAlgn="auto" hangingPunct="0">
              <a:spcBef>
                <a:spcPts val="300"/>
              </a:spcBef>
              <a:spcAft>
                <a:spcPts val="0"/>
              </a:spcAft>
              <a:buSzPct val="65000"/>
              <a:buFont typeface="Wingdings" pitchFamily="2" charset="2"/>
              <a:buChar char="l"/>
              <a:defRPr/>
            </a:pPr>
            <a:r>
              <a:rPr lang="en-US" sz="1600" kern="0" dirty="0" smtClean="0">
                <a:latin typeface="+mj-lt"/>
              </a:rPr>
              <a:t>Places where Juranette members had ties:</a:t>
            </a:r>
          </a:p>
          <a:p>
            <a:pPr marL="800100" lvl="2" indent="-228600" defTabSz="684213" eaLnBrk="0" hangingPunct="0">
              <a:spcBef>
                <a:spcPts val="300"/>
              </a:spcBef>
              <a:buSzPct val="65000"/>
              <a:buFont typeface="Courier New" pitchFamily="49" charset="0"/>
              <a:buChar char="o"/>
              <a:defRPr/>
            </a:pPr>
            <a:r>
              <a:rPr lang="en-US" sz="1600" kern="0" dirty="0" smtClean="0">
                <a:latin typeface="+mj-lt"/>
              </a:rPr>
              <a:t>Ashley- grew up in  Miami, school in Ann Arbor and NYC</a:t>
            </a:r>
          </a:p>
          <a:p>
            <a:pPr marL="800100" lvl="2" indent="-228600" defTabSz="684213" eaLnBrk="0" hangingPunct="0">
              <a:spcBef>
                <a:spcPts val="300"/>
              </a:spcBef>
              <a:buSzPct val="65000"/>
              <a:buFont typeface="Courier New" pitchFamily="49" charset="0"/>
              <a:buChar char="o"/>
              <a:defRPr/>
            </a:pPr>
            <a:r>
              <a:rPr lang="en-US" sz="1600" kern="0" dirty="0" smtClean="0">
                <a:latin typeface="+mj-lt"/>
              </a:rPr>
              <a:t>Laura – grew up and worked in Philly, school in NYC</a:t>
            </a:r>
          </a:p>
          <a:p>
            <a:pPr marL="800100" lvl="2" indent="-228600" defTabSz="684213" eaLnBrk="0" hangingPunct="0">
              <a:spcBef>
                <a:spcPts val="300"/>
              </a:spcBef>
              <a:buSzPct val="65000"/>
              <a:buFont typeface="Courier New" pitchFamily="49" charset="0"/>
              <a:buChar char="o"/>
              <a:defRPr/>
            </a:pPr>
            <a:r>
              <a:rPr lang="en-US" sz="1600" kern="0" dirty="0" smtClean="0">
                <a:latin typeface="+mj-lt"/>
              </a:rPr>
              <a:t>Maureen – grew up in Wausau, Wisconsin, school in SF and NYC, worked in Atlanta</a:t>
            </a:r>
          </a:p>
          <a:p>
            <a:pPr marL="800100" lvl="2" indent="-228600" defTabSz="684213" eaLnBrk="0" hangingPunct="0">
              <a:spcBef>
                <a:spcPts val="300"/>
              </a:spcBef>
              <a:buSzPct val="65000"/>
              <a:buFont typeface="Courier New" pitchFamily="49" charset="0"/>
              <a:buChar char="o"/>
              <a:defRPr/>
            </a:pPr>
            <a:r>
              <a:rPr lang="en-US" sz="1600" kern="0" dirty="0" smtClean="0">
                <a:latin typeface="+mj-lt"/>
              </a:rPr>
              <a:t>Melissa – grew up in Boston, school in NYC, husband from LA, worked in Austin</a:t>
            </a:r>
          </a:p>
          <a:p>
            <a:pPr marL="800100" lvl="2" indent="-228600" defTabSz="684213" eaLnBrk="0" hangingPunct="0">
              <a:spcBef>
                <a:spcPts val="300"/>
              </a:spcBef>
              <a:buSzPct val="65000"/>
              <a:buFont typeface="Courier New" pitchFamily="49" charset="0"/>
              <a:buChar char="o"/>
              <a:defRPr/>
            </a:pPr>
            <a:r>
              <a:rPr lang="en-US" sz="1600" kern="0" dirty="0" smtClean="0">
                <a:latin typeface="+mj-lt"/>
              </a:rPr>
              <a:t>Shira – grew up in Jacksonville, Florida (frequenting Miami often), school in NYC</a:t>
            </a:r>
          </a:p>
          <a:p>
            <a:pPr marL="342900" lvl="1" indent="-228600" defTabSz="684213" eaLnBrk="0" hangingPunct="0">
              <a:spcBef>
                <a:spcPts val="300"/>
              </a:spcBef>
              <a:buSzPct val="65000"/>
              <a:buFont typeface="Wingdings" pitchFamily="2" charset="2"/>
              <a:buChar char="l"/>
              <a:defRPr/>
            </a:pPr>
            <a:r>
              <a:rPr lang="en-US" sz="1600" kern="0" dirty="0" smtClean="0">
                <a:solidFill>
                  <a:srgbClr val="000000"/>
                </a:solidFill>
                <a:latin typeface="Times New Roman"/>
              </a:rPr>
              <a:t>Cities where concert venues are sizeable, well-known, and easy to access</a:t>
            </a:r>
          </a:p>
          <a:p>
            <a:pPr marL="342900" lvl="1" indent="-228600" defTabSz="684213" eaLnBrk="0" hangingPunct="0">
              <a:spcBef>
                <a:spcPts val="300"/>
              </a:spcBef>
              <a:buSzPct val="65000"/>
              <a:buFont typeface="Wingdings" pitchFamily="2" charset="2"/>
              <a:buChar char="l"/>
              <a:defRPr/>
            </a:pPr>
            <a:r>
              <a:rPr lang="en-US" sz="1600" kern="0" dirty="0" smtClean="0">
                <a:solidFill>
                  <a:srgbClr val="000000"/>
                </a:solidFill>
                <a:latin typeface="Times New Roman"/>
              </a:rPr>
              <a:t>Cities with large summer music festivals</a:t>
            </a:r>
          </a:p>
        </p:txBody>
      </p:sp>
      <p:sp>
        <p:nvSpPr>
          <p:cNvPr id="4" name="TextBox 3"/>
          <p:cNvSpPr txBox="1"/>
          <p:nvPr/>
        </p:nvSpPr>
        <p:spPr>
          <a:xfrm>
            <a:off x="304800" y="1015425"/>
            <a:ext cx="8458200" cy="584775"/>
          </a:xfrm>
          <a:prstGeom prst="rect">
            <a:avLst/>
          </a:prstGeom>
          <a:noFill/>
        </p:spPr>
        <p:txBody>
          <a:bodyPr wrap="square" rtlCol="0">
            <a:spAutoFit/>
          </a:bodyPr>
          <a:lstStyle/>
          <a:p>
            <a:pPr marL="0" lvl="1"/>
            <a:r>
              <a:rPr lang="en-US" sz="1600" i="1" kern="0" dirty="0" smtClean="0">
                <a:latin typeface="Arial" pitchFamily="34" charset="0"/>
                <a:cs typeface="Arial" pitchFamily="34" charset="0"/>
              </a:rPr>
              <a:t>Our first step in setting up the model was to identify the 13 cities we wanted to visit on our tour and collect data on how many miles it was between each city and all of the others </a:t>
            </a:r>
          </a:p>
        </p:txBody>
      </p:sp>
      <p:pic>
        <p:nvPicPr>
          <p:cNvPr id="13315" name="Picture 3"/>
          <p:cNvPicPr>
            <a:picLocks noChangeAspect="1" noChangeArrowheads="1"/>
          </p:cNvPicPr>
          <p:nvPr/>
        </p:nvPicPr>
        <p:blipFill>
          <a:blip r:embed="rId3"/>
          <a:srcRect/>
          <a:stretch>
            <a:fillRect/>
          </a:stretch>
        </p:blipFill>
        <p:spPr bwMode="auto">
          <a:xfrm>
            <a:off x="152400" y="1714500"/>
            <a:ext cx="8915400" cy="2100461"/>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bwMode="auto">
          <a:xfrm>
            <a:off x="4800600" y="5124510"/>
            <a:ext cx="3886200" cy="1581090"/>
          </a:xfrm>
          <a:prstGeom prst="rect">
            <a:avLst/>
          </a:prstGeom>
          <a:solidFill>
            <a:schemeClr val="bg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11" name="Rectangle 10"/>
          <p:cNvSpPr/>
          <p:nvPr/>
        </p:nvSpPr>
        <p:spPr bwMode="auto">
          <a:xfrm>
            <a:off x="533400" y="5124510"/>
            <a:ext cx="3886200" cy="1581090"/>
          </a:xfrm>
          <a:prstGeom prst="rect">
            <a:avLst/>
          </a:prstGeom>
          <a:solidFill>
            <a:schemeClr val="bg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31746" name="Title 1"/>
          <p:cNvSpPr>
            <a:spLocks noGrp="1"/>
          </p:cNvSpPr>
          <p:nvPr>
            <p:ph type="title"/>
          </p:nvPr>
        </p:nvSpPr>
        <p:spPr>
          <a:xfrm>
            <a:off x="228600" y="76200"/>
            <a:ext cx="7772400" cy="838200"/>
          </a:xfrm>
        </p:spPr>
        <p:txBody>
          <a:bodyPr/>
          <a:lstStyle/>
          <a:p>
            <a:r>
              <a:rPr lang="en-US" dirty="0" smtClean="0"/>
              <a:t>Project Overview</a:t>
            </a:r>
            <a:br>
              <a:rPr lang="en-US" dirty="0" smtClean="0"/>
            </a:br>
            <a:r>
              <a:rPr lang="en-US" sz="2000" i="1" dirty="0" smtClean="0"/>
              <a:t>Collecting Concert Venue and Festival Data</a:t>
            </a:r>
            <a:endParaRPr lang="en-US" i="1" dirty="0" smtClean="0"/>
          </a:p>
        </p:txBody>
      </p:sp>
      <p:sp>
        <p:nvSpPr>
          <p:cNvPr id="5" name="TextBox 4"/>
          <p:cNvSpPr txBox="1"/>
          <p:nvPr/>
        </p:nvSpPr>
        <p:spPr>
          <a:xfrm>
            <a:off x="304800" y="1015425"/>
            <a:ext cx="8839200" cy="830997"/>
          </a:xfrm>
          <a:prstGeom prst="rect">
            <a:avLst/>
          </a:prstGeom>
          <a:noFill/>
        </p:spPr>
        <p:txBody>
          <a:bodyPr wrap="square" rtlCol="0">
            <a:spAutoFit/>
          </a:bodyPr>
          <a:lstStyle/>
          <a:p>
            <a:pPr marL="0" lvl="1"/>
            <a:r>
              <a:rPr lang="en-US" sz="1600" i="1" kern="0" dirty="0" smtClean="0">
                <a:latin typeface="Arial" pitchFamily="34" charset="0"/>
                <a:cs typeface="Arial" pitchFamily="34" charset="0"/>
              </a:rPr>
              <a:t>Next, we looked up music festivals in 2 target cities and identified both a small and large venue in the remaining 11 cities, along with their capacities, to provide a basis for assessing potential ticket sales</a:t>
            </a:r>
          </a:p>
        </p:txBody>
      </p:sp>
      <p:pic>
        <p:nvPicPr>
          <p:cNvPr id="7" name="Picture 1"/>
          <p:cNvPicPr>
            <a:picLocks noChangeAspect="1" noChangeArrowheads="1"/>
          </p:cNvPicPr>
          <p:nvPr/>
        </p:nvPicPr>
        <p:blipFill>
          <a:blip r:embed="rId3"/>
          <a:srcRect/>
          <a:stretch>
            <a:fillRect/>
          </a:stretch>
        </p:blipFill>
        <p:spPr bwMode="auto">
          <a:xfrm>
            <a:off x="1466850" y="5190731"/>
            <a:ext cx="1962150" cy="716341"/>
          </a:xfrm>
          <a:prstGeom prst="rect">
            <a:avLst/>
          </a:prstGeom>
          <a:noFill/>
          <a:ln w="9525">
            <a:noFill/>
            <a:miter lim="800000"/>
            <a:headEnd/>
            <a:tailEnd/>
          </a:ln>
          <a:effectLst/>
        </p:spPr>
      </p:pic>
      <p:pic>
        <p:nvPicPr>
          <p:cNvPr id="8" name="Picture 2"/>
          <p:cNvPicPr>
            <a:picLocks noChangeAspect="1" noChangeArrowheads="1"/>
          </p:cNvPicPr>
          <p:nvPr/>
        </p:nvPicPr>
        <p:blipFill>
          <a:blip r:embed="rId4"/>
          <a:srcRect/>
          <a:stretch>
            <a:fillRect/>
          </a:stretch>
        </p:blipFill>
        <p:spPr bwMode="auto">
          <a:xfrm>
            <a:off x="4953000" y="5342293"/>
            <a:ext cx="1428750" cy="1077617"/>
          </a:xfrm>
          <a:prstGeom prst="rect">
            <a:avLst/>
          </a:prstGeom>
          <a:noFill/>
          <a:ln w="9525">
            <a:solidFill>
              <a:schemeClr val="tx1"/>
            </a:solidFill>
            <a:miter lim="800000"/>
            <a:headEnd/>
            <a:tailEnd/>
          </a:ln>
          <a:effectLst/>
        </p:spPr>
      </p:pic>
      <p:sp>
        <p:nvSpPr>
          <p:cNvPr id="10" name="TextBox 9"/>
          <p:cNvSpPr txBox="1"/>
          <p:nvPr/>
        </p:nvSpPr>
        <p:spPr>
          <a:xfrm>
            <a:off x="838200" y="5893713"/>
            <a:ext cx="3200400" cy="830997"/>
          </a:xfrm>
          <a:prstGeom prst="rect">
            <a:avLst/>
          </a:prstGeom>
          <a:noFill/>
        </p:spPr>
        <p:txBody>
          <a:bodyPr wrap="square" rtlCol="0">
            <a:spAutoFit/>
          </a:bodyPr>
          <a:lstStyle/>
          <a:p>
            <a:pPr marL="0" lvl="1" algn="ctr"/>
            <a:r>
              <a:rPr lang="en-US" sz="1600" b="1" i="1" kern="0" dirty="0" err="1" smtClean="0">
                <a:latin typeface="Arial" pitchFamily="34" charset="0"/>
                <a:cs typeface="Arial" pitchFamily="34" charset="0"/>
              </a:rPr>
              <a:t>Bonnaroo</a:t>
            </a:r>
            <a:r>
              <a:rPr lang="en-US" sz="1600" b="1" i="1" kern="0" dirty="0" smtClean="0">
                <a:latin typeface="Arial" pitchFamily="34" charset="0"/>
                <a:cs typeface="Arial" pitchFamily="34" charset="0"/>
              </a:rPr>
              <a:t> (Manchester, TN)</a:t>
            </a:r>
          </a:p>
          <a:p>
            <a:pPr marL="0" lvl="1" algn="ctr"/>
            <a:r>
              <a:rPr lang="en-US" sz="1600" b="1" i="1" kern="0" dirty="0" smtClean="0">
                <a:latin typeface="Arial" pitchFamily="34" charset="0"/>
                <a:cs typeface="Arial" pitchFamily="34" charset="0"/>
              </a:rPr>
              <a:t>June 11-14</a:t>
            </a:r>
            <a:r>
              <a:rPr lang="en-US" sz="1600" b="1" i="1" kern="0" baseline="30000" dirty="0" smtClean="0">
                <a:latin typeface="Arial" pitchFamily="34" charset="0"/>
                <a:cs typeface="Arial" pitchFamily="34" charset="0"/>
              </a:rPr>
              <a:t>th</a:t>
            </a:r>
            <a:endParaRPr lang="en-US" sz="1600" b="1" i="1" kern="0" dirty="0" smtClean="0">
              <a:latin typeface="Arial" pitchFamily="34" charset="0"/>
              <a:cs typeface="Arial" pitchFamily="34" charset="0"/>
            </a:endParaRPr>
          </a:p>
          <a:p>
            <a:pPr marL="0" lvl="1" algn="ctr"/>
            <a:r>
              <a:rPr lang="en-US" sz="1600" i="1" kern="0" dirty="0" smtClean="0">
                <a:latin typeface="Arial" pitchFamily="34" charset="0"/>
                <a:cs typeface="Arial" pitchFamily="34" charset="0"/>
              </a:rPr>
              <a:t>Average # of Tickets Sold: 75K</a:t>
            </a:r>
          </a:p>
        </p:txBody>
      </p:sp>
      <p:sp>
        <p:nvSpPr>
          <p:cNvPr id="12" name="TextBox 11"/>
          <p:cNvSpPr txBox="1"/>
          <p:nvPr/>
        </p:nvSpPr>
        <p:spPr>
          <a:xfrm>
            <a:off x="457200" y="4724400"/>
            <a:ext cx="1981200" cy="400110"/>
          </a:xfrm>
          <a:prstGeom prst="rect">
            <a:avLst/>
          </a:prstGeom>
          <a:noFill/>
        </p:spPr>
        <p:txBody>
          <a:bodyPr wrap="square" rtlCol="0">
            <a:spAutoFit/>
          </a:bodyPr>
          <a:lstStyle/>
          <a:p>
            <a:pPr marL="0" lvl="1" algn="ctr"/>
            <a:r>
              <a:rPr lang="en-US" sz="2000" b="1" i="1" kern="0" dirty="0" smtClean="0">
                <a:latin typeface="Arial" pitchFamily="34" charset="0"/>
                <a:cs typeface="Arial" pitchFamily="34" charset="0"/>
              </a:rPr>
              <a:t>2009 Festivals</a:t>
            </a:r>
          </a:p>
        </p:txBody>
      </p:sp>
      <p:pic>
        <p:nvPicPr>
          <p:cNvPr id="14339" name="Picture 3"/>
          <p:cNvPicPr>
            <a:picLocks noChangeAspect="1" noChangeArrowheads="1"/>
          </p:cNvPicPr>
          <p:nvPr/>
        </p:nvPicPr>
        <p:blipFill>
          <a:blip r:embed="rId5"/>
          <a:srcRect/>
          <a:stretch>
            <a:fillRect/>
          </a:stretch>
        </p:blipFill>
        <p:spPr bwMode="auto">
          <a:xfrm>
            <a:off x="1541878" y="2244411"/>
            <a:ext cx="6382922" cy="2479989"/>
          </a:xfrm>
          <a:prstGeom prst="rect">
            <a:avLst/>
          </a:prstGeom>
          <a:noFill/>
          <a:ln w="9525">
            <a:solidFill>
              <a:schemeClr val="tx1"/>
            </a:solidFill>
            <a:miter lim="800000"/>
            <a:headEnd/>
            <a:tailEnd/>
          </a:ln>
          <a:effectLst/>
        </p:spPr>
      </p:pic>
      <p:sp>
        <p:nvSpPr>
          <p:cNvPr id="13" name="TextBox 12"/>
          <p:cNvSpPr txBox="1"/>
          <p:nvPr/>
        </p:nvSpPr>
        <p:spPr>
          <a:xfrm>
            <a:off x="609600" y="1828800"/>
            <a:ext cx="2133600" cy="400110"/>
          </a:xfrm>
          <a:prstGeom prst="rect">
            <a:avLst/>
          </a:prstGeom>
          <a:solidFill>
            <a:schemeClr val="bg1"/>
          </a:solidFill>
        </p:spPr>
        <p:txBody>
          <a:bodyPr wrap="square" rtlCol="0">
            <a:spAutoFit/>
          </a:bodyPr>
          <a:lstStyle/>
          <a:p>
            <a:pPr marL="0" lvl="1" algn="ctr"/>
            <a:r>
              <a:rPr lang="en-US" sz="2000" b="1" i="1" kern="0" dirty="0" smtClean="0">
                <a:latin typeface="Arial" pitchFamily="34" charset="0"/>
                <a:cs typeface="Arial" pitchFamily="34" charset="0"/>
              </a:rPr>
              <a:t>Concert Venues</a:t>
            </a:r>
          </a:p>
        </p:txBody>
      </p:sp>
      <p:sp>
        <p:nvSpPr>
          <p:cNvPr id="16" name="TextBox 15"/>
          <p:cNvSpPr txBox="1"/>
          <p:nvPr/>
        </p:nvSpPr>
        <p:spPr>
          <a:xfrm>
            <a:off x="6400800" y="5257800"/>
            <a:ext cx="2286000" cy="1323439"/>
          </a:xfrm>
          <a:prstGeom prst="rect">
            <a:avLst/>
          </a:prstGeom>
          <a:noFill/>
        </p:spPr>
        <p:txBody>
          <a:bodyPr wrap="square" rtlCol="0">
            <a:spAutoFit/>
          </a:bodyPr>
          <a:lstStyle/>
          <a:p>
            <a:pPr marL="0" lvl="1" algn="ctr"/>
            <a:r>
              <a:rPr lang="en-US" sz="1600" b="1" i="1" kern="0" dirty="0" smtClean="0">
                <a:latin typeface="Arial" pitchFamily="34" charset="0"/>
                <a:cs typeface="Arial" pitchFamily="34" charset="0"/>
              </a:rPr>
              <a:t>Summerfest (Milwaukee, WI)</a:t>
            </a:r>
          </a:p>
          <a:p>
            <a:pPr marL="0" lvl="1" algn="ctr"/>
            <a:r>
              <a:rPr lang="en-US" sz="1600" b="1" i="1" kern="0" dirty="0" smtClean="0">
                <a:latin typeface="Arial" pitchFamily="34" charset="0"/>
                <a:cs typeface="Arial" pitchFamily="34" charset="0"/>
              </a:rPr>
              <a:t>June 25th-July 5</a:t>
            </a:r>
            <a:r>
              <a:rPr lang="en-US" sz="1600" b="1" i="1" kern="0" baseline="30000" dirty="0" smtClean="0">
                <a:latin typeface="Arial" pitchFamily="34" charset="0"/>
                <a:cs typeface="Arial" pitchFamily="34" charset="0"/>
              </a:rPr>
              <a:t>th</a:t>
            </a:r>
          </a:p>
          <a:p>
            <a:pPr marL="0" lvl="1" algn="ctr"/>
            <a:r>
              <a:rPr lang="en-US" sz="1600" i="1" kern="0" dirty="0" smtClean="0">
                <a:latin typeface="Arial" pitchFamily="34" charset="0"/>
                <a:cs typeface="Arial" pitchFamily="34" charset="0"/>
              </a:rPr>
              <a:t>Average # of                Tickets Sold: 81,818</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228600" y="76200"/>
            <a:ext cx="7772400" cy="838200"/>
          </a:xfrm>
        </p:spPr>
        <p:txBody>
          <a:bodyPr/>
          <a:lstStyle/>
          <a:p>
            <a:r>
              <a:rPr lang="en-US" dirty="0" smtClean="0"/>
              <a:t>Project Overview</a:t>
            </a:r>
            <a:br>
              <a:rPr lang="en-US" dirty="0" smtClean="0"/>
            </a:br>
            <a:r>
              <a:rPr lang="en-US" sz="2000" i="1" dirty="0" smtClean="0"/>
              <a:t>Collecting Information on Travel Costs</a:t>
            </a:r>
            <a:endParaRPr lang="en-US" i="1" dirty="0" smtClean="0"/>
          </a:p>
        </p:txBody>
      </p:sp>
      <p:sp>
        <p:nvSpPr>
          <p:cNvPr id="5" name="TextBox 4"/>
          <p:cNvSpPr txBox="1"/>
          <p:nvPr/>
        </p:nvSpPr>
        <p:spPr>
          <a:xfrm>
            <a:off x="304800" y="1015425"/>
            <a:ext cx="8610600" cy="584775"/>
          </a:xfrm>
          <a:prstGeom prst="rect">
            <a:avLst/>
          </a:prstGeom>
          <a:noFill/>
        </p:spPr>
        <p:txBody>
          <a:bodyPr wrap="square" rtlCol="0">
            <a:spAutoFit/>
          </a:bodyPr>
          <a:lstStyle/>
          <a:p>
            <a:pPr marL="0" lvl="1"/>
            <a:r>
              <a:rPr lang="en-US" sz="1600" i="1" kern="0" dirty="0" smtClean="0">
                <a:latin typeface="Arial" pitchFamily="34" charset="0"/>
                <a:cs typeface="Arial" pitchFamily="34" charset="0"/>
              </a:rPr>
              <a:t>Finally, we had to assess the hotel costs across the different cities we’d be visiting so we could ultimately minimize the total travel costs</a:t>
            </a:r>
          </a:p>
        </p:txBody>
      </p:sp>
      <p:graphicFrame>
        <p:nvGraphicFramePr>
          <p:cNvPr id="14" name="Table 13"/>
          <p:cNvGraphicFramePr>
            <a:graphicFrameLocks noGrp="1"/>
          </p:cNvGraphicFramePr>
          <p:nvPr/>
        </p:nvGraphicFramePr>
        <p:xfrm>
          <a:off x="685800" y="1752600"/>
          <a:ext cx="7848600" cy="4861560"/>
        </p:xfrm>
        <a:graphic>
          <a:graphicData uri="http://schemas.openxmlformats.org/drawingml/2006/table">
            <a:tbl>
              <a:tblPr firstRow="1" bandRow="1">
                <a:tableStyleId>{21E4AEA4-8DFA-4A89-87EB-49C32662AFE0}</a:tableStyleId>
              </a:tblPr>
              <a:tblGrid>
                <a:gridCol w="2616200"/>
                <a:gridCol w="2616200"/>
                <a:gridCol w="2616200"/>
              </a:tblGrid>
              <a:tr h="609600">
                <a:tc>
                  <a:txBody>
                    <a:bodyPr/>
                    <a:lstStyle/>
                    <a:p>
                      <a:pPr algn="ctr"/>
                      <a:r>
                        <a:rPr lang="en-US" sz="2400" b="1" dirty="0" smtClean="0"/>
                        <a:t>Tier</a:t>
                      </a:r>
                      <a:endParaRPr lang="en-US" sz="2400" b="1" dirty="0"/>
                    </a:p>
                  </a:txBody>
                  <a:tcPr anchor="ctr"/>
                </a:tc>
                <a:tc>
                  <a:txBody>
                    <a:bodyPr/>
                    <a:lstStyle/>
                    <a:p>
                      <a:pPr algn="ctr"/>
                      <a:r>
                        <a:rPr lang="en-US" sz="2400" b="1" dirty="0" smtClean="0"/>
                        <a:t>Cities Included</a:t>
                      </a:r>
                      <a:endParaRPr lang="en-US" sz="2400" b="1" dirty="0"/>
                    </a:p>
                  </a:txBody>
                  <a:tcPr anchor="ctr"/>
                </a:tc>
                <a:tc>
                  <a:txBody>
                    <a:bodyPr/>
                    <a:lstStyle/>
                    <a:p>
                      <a:pPr algn="ctr"/>
                      <a:r>
                        <a:rPr lang="en-US" sz="2400" b="1" dirty="0" smtClean="0"/>
                        <a:t>Rationale</a:t>
                      </a:r>
                      <a:endParaRPr lang="en-US" sz="2400" b="1" dirty="0"/>
                    </a:p>
                  </a:txBody>
                  <a:tcPr anchor="ctr"/>
                </a:tc>
              </a:tr>
              <a:tr h="685800">
                <a:tc>
                  <a:txBody>
                    <a:bodyPr/>
                    <a:lstStyle/>
                    <a:p>
                      <a:r>
                        <a:rPr lang="en-US" sz="2000" b="1" dirty="0" smtClean="0"/>
                        <a:t>Free</a:t>
                      </a:r>
                      <a:endParaRPr lang="en-US" sz="2000" b="1" dirty="0"/>
                    </a:p>
                  </a:txBody>
                  <a:tcPr anchor="ctr"/>
                </a:tc>
                <a:tc>
                  <a:txBody>
                    <a:bodyPr/>
                    <a:lstStyle/>
                    <a:p>
                      <a:pPr>
                        <a:buFont typeface="Arial" pitchFamily="34" charset="0"/>
                        <a:buChar char="•"/>
                      </a:pPr>
                      <a:r>
                        <a:rPr lang="en-US" dirty="0" smtClean="0"/>
                        <a:t> NYC</a:t>
                      </a:r>
                      <a:endParaRPr lang="en-US" dirty="0"/>
                    </a:p>
                  </a:txBody>
                  <a:tcPr anchor="ctr"/>
                </a:tc>
                <a:tc>
                  <a:txBody>
                    <a:bodyPr/>
                    <a:lstStyle/>
                    <a:p>
                      <a:pPr>
                        <a:buFont typeface="Arial" pitchFamily="34" charset="0"/>
                        <a:buChar char="•"/>
                      </a:pPr>
                      <a:r>
                        <a:rPr lang="en-US" sz="1800" dirty="0" smtClean="0"/>
                        <a:t> Hometown;</a:t>
                      </a:r>
                      <a:r>
                        <a:rPr lang="en-US" sz="1800" baseline="0" dirty="0" smtClean="0"/>
                        <a:t> we all have places to stay</a:t>
                      </a:r>
                      <a:endParaRPr lang="en-US" sz="1800" dirty="0"/>
                    </a:p>
                  </a:txBody>
                  <a:tcPr/>
                </a:tc>
              </a:tr>
              <a:tr h="899160">
                <a:tc>
                  <a:txBody>
                    <a:bodyPr/>
                    <a:lstStyle/>
                    <a:p>
                      <a:r>
                        <a:rPr lang="en-US" sz="2000" b="1" dirty="0" smtClean="0"/>
                        <a:t>Tier</a:t>
                      </a:r>
                      <a:r>
                        <a:rPr lang="en-US" sz="2000" b="1" baseline="0" dirty="0" smtClean="0"/>
                        <a:t> 1 ($100 / night)</a:t>
                      </a:r>
                      <a:endParaRPr lang="en-US" sz="2000" b="1" dirty="0"/>
                    </a:p>
                  </a:txBody>
                  <a:tcPr anchor="ctr"/>
                </a:tc>
                <a:tc>
                  <a:txBody>
                    <a:bodyPr/>
                    <a:lstStyle/>
                    <a:p>
                      <a:pPr>
                        <a:buFont typeface="Arial" pitchFamily="34" charset="0"/>
                        <a:buChar char="•"/>
                      </a:pPr>
                      <a:r>
                        <a:rPr lang="en-US" dirty="0" smtClean="0"/>
                        <a:t> Manchester</a:t>
                      </a:r>
                    </a:p>
                    <a:p>
                      <a:pPr>
                        <a:buFont typeface="Arial" pitchFamily="34" charset="0"/>
                        <a:buChar char="•"/>
                      </a:pPr>
                      <a:r>
                        <a:rPr lang="en-US" dirty="0" smtClean="0"/>
                        <a:t> Ann Arbor</a:t>
                      </a:r>
                    </a:p>
                    <a:p>
                      <a:pPr>
                        <a:buFont typeface="Arial" pitchFamily="34" charset="0"/>
                        <a:buChar char="•"/>
                      </a:pPr>
                      <a:r>
                        <a:rPr lang="en-US" dirty="0" smtClean="0"/>
                        <a:t> Milwaukee</a:t>
                      </a:r>
                    </a:p>
                    <a:p>
                      <a:pPr>
                        <a:buFont typeface="Arial" pitchFamily="34" charset="0"/>
                        <a:buChar char="•"/>
                      </a:pPr>
                      <a:r>
                        <a:rPr lang="en-US" dirty="0" smtClean="0"/>
                        <a:t> Austin</a:t>
                      </a:r>
                      <a:endParaRPr lang="en-US"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800" b="0" i="0" u="none" strike="noStrike" kern="1200" cap="none" spc="0" normalizeH="0" baseline="0" noProof="0" dirty="0" smtClean="0">
                          <a:ln>
                            <a:noFill/>
                          </a:ln>
                          <a:solidFill>
                            <a:srgbClr val="000000"/>
                          </a:solidFill>
                          <a:effectLst/>
                          <a:uLnTx/>
                          <a:uFillTx/>
                          <a:latin typeface="+mn-lt"/>
                          <a:ea typeface="+mn-ea"/>
                          <a:cs typeface="+mn-cs"/>
                        </a:rPr>
                        <a:t> Smaller cities, mainly in the mid-west where we can likely get better hotel deals</a:t>
                      </a:r>
                    </a:p>
                  </a:txBody>
                  <a:tcPr/>
                </a:tc>
              </a:tr>
              <a:tr h="899160">
                <a:tc>
                  <a:txBody>
                    <a:bodyPr/>
                    <a:lstStyle/>
                    <a:p>
                      <a:r>
                        <a:rPr lang="en-US" sz="2000" b="1" dirty="0" smtClean="0"/>
                        <a:t>Tier</a:t>
                      </a:r>
                      <a:r>
                        <a:rPr lang="en-US" sz="2000" b="1" baseline="0" dirty="0" smtClean="0"/>
                        <a:t> 2 ($200 / night)</a:t>
                      </a:r>
                      <a:endParaRPr lang="en-US" sz="2000" b="1" dirty="0"/>
                    </a:p>
                  </a:txBody>
                  <a:tcPr anchor="ctr"/>
                </a:tc>
                <a:tc>
                  <a:txBody>
                    <a:bodyPr/>
                    <a:lstStyle/>
                    <a:p>
                      <a:pPr>
                        <a:buFont typeface="Arial" pitchFamily="34" charset="0"/>
                        <a:buChar char="•"/>
                      </a:pPr>
                      <a:r>
                        <a:rPr lang="en-US" dirty="0" smtClean="0"/>
                        <a:t> Boston</a:t>
                      </a:r>
                    </a:p>
                    <a:p>
                      <a:pPr>
                        <a:buFont typeface="Arial" pitchFamily="34" charset="0"/>
                        <a:buChar char="•"/>
                      </a:pPr>
                      <a:r>
                        <a:rPr lang="en-US" dirty="0" smtClean="0"/>
                        <a:t> Philadelphia</a:t>
                      </a:r>
                    </a:p>
                    <a:p>
                      <a:pPr>
                        <a:buFont typeface="Arial" pitchFamily="34" charset="0"/>
                        <a:buChar char="•"/>
                      </a:pPr>
                      <a:r>
                        <a:rPr lang="en-US" dirty="0" smtClean="0"/>
                        <a:t> Atlanta</a:t>
                      </a:r>
                    </a:p>
                    <a:p>
                      <a:pPr>
                        <a:buFont typeface="Arial" pitchFamily="34" charset="0"/>
                        <a:buChar char="•"/>
                      </a:pPr>
                      <a:r>
                        <a:rPr lang="en-US" dirty="0" smtClean="0"/>
                        <a:t> Denver</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800" b="0" i="0" u="none" strike="noStrike" kern="1200" cap="none" spc="0" normalizeH="0" baseline="0" noProof="0" dirty="0" smtClean="0">
                          <a:ln>
                            <a:noFill/>
                          </a:ln>
                          <a:solidFill>
                            <a:srgbClr val="000000"/>
                          </a:solidFill>
                          <a:effectLst/>
                          <a:uLnTx/>
                          <a:uFillTx/>
                          <a:latin typeface="+mn-lt"/>
                          <a:ea typeface="+mn-ea"/>
                          <a:cs typeface="+mn-cs"/>
                        </a:rPr>
                        <a:t> Medium-sized cities where we have lived or worked and can find pretty good nightly deals</a:t>
                      </a:r>
                    </a:p>
                  </a:txBody>
                  <a:tcPr/>
                </a:tc>
              </a:tr>
              <a:tr h="899160">
                <a:tc>
                  <a:txBody>
                    <a:bodyPr/>
                    <a:lstStyle/>
                    <a:p>
                      <a:r>
                        <a:rPr lang="en-US" sz="2000" b="1" dirty="0" smtClean="0"/>
                        <a:t>Tier</a:t>
                      </a:r>
                      <a:r>
                        <a:rPr lang="en-US" sz="2000" b="1" baseline="0" dirty="0" smtClean="0"/>
                        <a:t> 3 ($300 / night)</a:t>
                      </a:r>
                      <a:endParaRPr lang="en-US" sz="2000" b="1" dirty="0"/>
                    </a:p>
                  </a:txBody>
                  <a:tcPr anchor="ctr"/>
                </a:tc>
                <a:tc>
                  <a:txBody>
                    <a:bodyPr/>
                    <a:lstStyle/>
                    <a:p>
                      <a:pPr>
                        <a:buFont typeface="Arial" pitchFamily="34" charset="0"/>
                        <a:buChar char="•"/>
                      </a:pPr>
                      <a:r>
                        <a:rPr lang="en-US" baseline="0" dirty="0" smtClean="0"/>
                        <a:t> Los Angeles</a:t>
                      </a:r>
                    </a:p>
                    <a:p>
                      <a:pPr>
                        <a:buFont typeface="Arial" pitchFamily="34" charset="0"/>
                        <a:buChar char="•"/>
                      </a:pPr>
                      <a:r>
                        <a:rPr lang="en-US" baseline="0" dirty="0" smtClean="0"/>
                        <a:t> SF</a:t>
                      </a:r>
                    </a:p>
                    <a:p>
                      <a:pPr>
                        <a:buFont typeface="Arial" pitchFamily="34" charset="0"/>
                        <a:buChar char="•"/>
                      </a:pPr>
                      <a:r>
                        <a:rPr lang="en-US" baseline="0" dirty="0" smtClean="0"/>
                        <a:t> Miami</a:t>
                      </a:r>
                    </a:p>
                    <a:p>
                      <a:pPr>
                        <a:buFont typeface="Arial" pitchFamily="34" charset="0"/>
                        <a:buChar char="•"/>
                      </a:pPr>
                      <a:r>
                        <a:rPr lang="en-US" baseline="0" dirty="0" smtClean="0"/>
                        <a:t> Chicago</a:t>
                      </a:r>
                      <a:endParaRPr lang="en-US" dirty="0" smtClean="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800" b="0" i="0" u="none" strike="noStrike" kern="1200" cap="none" spc="0" normalizeH="0" baseline="0" noProof="0" dirty="0" smtClean="0">
                          <a:ln>
                            <a:noFill/>
                          </a:ln>
                          <a:solidFill>
                            <a:srgbClr val="000000"/>
                          </a:solidFill>
                          <a:effectLst/>
                          <a:uLnTx/>
                          <a:uFillTx/>
                          <a:latin typeface="+mn-lt"/>
                          <a:ea typeface="+mn-ea"/>
                          <a:cs typeface="+mn-cs"/>
                        </a:rPr>
                        <a:t> Larger cities that are popular summer destinations, making hotel options likely pricier</a:t>
                      </a:r>
                    </a:p>
                  </a:txBody>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docProps/app.xml><?xml version="1.0" encoding="utf-8"?>
<Properties xmlns="http://schemas.openxmlformats.org/officeDocument/2006/extended-properties" xmlns:vt="http://schemas.openxmlformats.org/officeDocument/2006/docPropsVTypes">
  <Template/>
  <TotalTime>1698</TotalTime>
  <Words>2142</Words>
  <Application>Microsoft Office PowerPoint</Application>
  <PresentationFormat>On-screen Show (4:3)</PresentationFormat>
  <Paragraphs>305</Paragraphs>
  <Slides>28</Slides>
  <Notes>28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30" baseType="lpstr">
      <vt:lpstr>Default Design</vt:lpstr>
      <vt:lpstr>Bitmap Image</vt:lpstr>
      <vt:lpstr>Slide 1</vt:lpstr>
      <vt:lpstr>Of course….                                  we got SIGNED!!!!!</vt:lpstr>
      <vt:lpstr>Agenda</vt:lpstr>
      <vt:lpstr>Project Overview Meet the Juranettes</vt:lpstr>
      <vt:lpstr>Project Overview Mode of Transportation…The Jur-ari (a.k.a. party bus)</vt:lpstr>
      <vt:lpstr>Project Overview Objectives</vt:lpstr>
      <vt:lpstr>Project Overview Collecting City Data</vt:lpstr>
      <vt:lpstr>Project Overview Collecting Concert Venue and Festival Data</vt:lpstr>
      <vt:lpstr>Project Overview Collecting Information on Travel Costs</vt:lpstr>
      <vt:lpstr>Project Overview Constraints</vt:lpstr>
      <vt:lpstr>Agenda</vt:lpstr>
      <vt:lpstr>Model Components Overview of  Analysis</vt:lpstr>
      <vt:lpstr>Model Components Traveling Salesmen Model Formulation</vt:lpstr>
      <vt:lpstr>Model Components Optimization of Juranette’s National Tour</vt:lpstr>
      <vt:lpstr>Model Components Tour Schedule Model Formulation</vt:lpstr>
      <vt:lpstr>Model Components Optimization of Tour Schedule</vt:lpstr>
      <vt:lpstr>Model Components Where will the Juranettes Be In June and July?</vt:lpstr>
      <vt:lpstr>Model Components Crystal Ball Model Formulation</vt:lpstr>
      <vt:lpstr>Model Components Crystal Ball Model Formulation</vt:lpstr>
      <vt:lpstr>Model Components Crystal Ball Model Formulation</vt:lpstr>
      <vt:lpstr>Model Components Crystal Ball Model Formulation</vt:lpstr>
      <vt:lpstr>Model Components Crystal Ball Output – Small Revenue Expected Revenues</vt:lpstr>
      <vt:lpstr>Model Components Crystal Ball Output – Small Venue Expected Revenues and Likelihood &gt; $15K</vt:lpstr>
      <vt:lpstr>Model Components Crystal Ball Output – Small Venue Expected Revenues and Likelihood &gt; $15K</vt:lpstr>
      <vt:lpstr>Model Components Crystal Ball Output</vt:lpstr>
      <vt:lpstr>Agenda</vt:lpstr>
      <vt:lpstr>Slide 27</vt:lpstr>
      <vt:lpstr>Recommendations Final Tour Schedule…in case you’re interested…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Adams Capital Management Due Diligence Agenda - XXX</dc:title>
  <dc:creator>mpenn</dc:creator>
  <cp:lastModifiedBy>Laura</cp:lastModifiedBy>
  <cp:revision>177</cp:revision>
  <dcterms:created xsi:type="dcterms:W3CDTF">2009-04-15T00:19:18Z</dcterms:created>
  <dcterms:modified xsi:type="dcterms:W3CDTF">2009-04-28T16:15:58Z</dcterms:modified>
</cp:coreProperties>
</file>